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990033"/>
    <a:srgbClr val="2B2696"/>
    <a:srgbClr val="1D4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://ote4estvo.ru/marshaly-velikoj-otechestvennoj-vojny/202-georgij-konstantinovich-zhukov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hyperlink" Target="https://ru.wikipedia.org/wiki/1943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2_%D1%84%D0%B5%D0%B2%D1%80%D0%B0%D0%BB%D1%8F" TargetMode="External"/><Relationship Id="rId5" Type="http://schemas.openxmlformats.org/officeDocument/2006/relationships/hyperlink" Target="https://ru.wikipedia.org/wiki/1942" TargetMode="External"/><Relationship Id="rId4" Type="http://schemas.openxmlformats.org/officeDocument/2006/relationships/hyperlink" Target="https://ru.wikipedia.org/wiki/17_%D0%B8%D1%8E%D0%BB%D1%8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https://ru.wikipedia.org/wiki/%D0%A1%D0%BE%D1%8E%D0%B7_%D0%A1%D0%BE%D0%B2%D0%B5%D1%82%D1%81%D0%BA%D0%B8%D1%85_%D0%A1%D0%BE%D1%86%D0%B8%D0%B0%D0%BB%D0%B8%D1%81%D1%82%D0%B8%D1%87%D0%B5%D1%81%D0%BA%D0%B8%D1%85_%D0%A0%D0%B5%D1%81%D0%BF%D1%83%D0%B1%D0%BB%D0%B8%D0%BA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2_%D1%84%D0%B5%D0%B2%D1%80%D0%B0%D0%BB%D1%8F" TargetMode="External"/><Relationship Id="rId7" Type="http://schemas.openxmlformats.org/officeDocument/2006/relationships/image" Target="../media/image32.jpeg"/><Relationship Id="rId2" Type="http://schemas.openxmlformats.org/officeDocument/2006/relationships/hyperlink" Target="https://ru.wikipedia.org/wiki/17_%D0%B8%D1%8E%D0%BB%D1%8F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31.jpeg"/><Relationship Id="rId4" Type="http://schemas.openxmlformats.org/officeDocument/2006/relationships/hyperlink" Target="https://ru.wikipedia.org/wiki/194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hyperlink" Target="http://www.ote4estvo.ru/marshaly-velikoj-otechestvennoj-vojny/195-vasilevskij-aleksandr-mixajlovich.html" TargetMode="External"/><Relationship Id="rId7" Type="http://schemas.openxmlformats.org/officeDocument/2006/relationships/image" Target="../media/image38.jpg"/><Relationship Id="rId2" Type="http://schemas.openxmlformats.org/officeDocument/2006/relationships/hyperlink" Target="http://www.ote4estvo.ru/marshaly-velikoj-otechestvennoj-vojny/202-georgij-konstantinovich-zhukov.html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te4estvo.ru/marshaly-velikoj-otechestvennoj-vojny/202-georgij-konstantinovich-zhukov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43" TargetMode="External"/><Relationship Id="rId2" Type="http://schemas.openxmlformats.org/officeDocument/2006/relationships/hyperlink" Target="https://ru.wikipedia.org/wiki/2_%D1%84%D0%B5%D0%B2%D1%80%D0%B0%D0%BB%D1%8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43" TargetMode="External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microsoft.com/office/2007/relationships/hdphoto" Target="../media/hdphoto12.wdp"/><Relationship Id="rId2" Type="http://schemas.openxmlformats.org/officeDocument/2006/relationships/hyperlink" Target="http://ote4estvo.ru/sobytiya-xx/733-istoriya-velikoy-otechestvennoy-voyny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microsoft.com/office/2007/relationships/hdphoto" Target="../media/hdphoto11.wdp"/><Relationship Id="rId4" Type="http://schemas.openxmlformats.org/officeDocument/2006/relationships/image" Target="../media/image6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savok.name/230-kartiny_voina.html" TargetMode="External"/><Relationship Id="rId13" Type="http://schemas.openxmlformats.org/officeDocument/2006/relationships/hyperlink" Target="http://artmader.com/pictures/plakati-i-lozungi-ussr-vo-vremya-voini/" TargetMode="External"/><Relationship Id="rId18" Type="http://schemas.openxmlformats.org/officeDocument/2006/relationships/hyperlink" Target="http://yurginskoe.ru/news/27_janvarja_den_snjatija_blokady_goroda_leningrada_fotografii/2011-01-27-68" TargetMode="External"/><Relationship Id="rId26" Type="http://schemas.openxmlformats.org/officeDocument/2006/relationships/hyperlink" Target="http://rsi-vtv2.clan.su/publ/shturm_rejkhstaga/1-1-0-112" TargetMode="External"/><Relationship Id="rId3" Type="http://schemas.openxmlformats.org/officeDocument/2006/relationships/hyperlink" Target="http://pirates-life.ru/forum/71-462-1" TargetMode="External"/><Relationship Id="rId21" Type="http://schemas.openxmlformats.org/officeDocument/2006/relationships/hyperlink" Target="http://ww2history.ru/fakts/page/2/" TargetMode="External"/><Relationship Id="rId7" Type="http://schemas.openxmlformats.org/officeDocument/2006/relationships/hyperlink" Target="http://kainsksib.ru/123/index.php?act=Print&amp;client=printer&amp;f=40&amp;t=2227" TargetMode="External"/><Relationship Id="rId12" Type="http://schemas.openxmlformats.org/officeDocument/2006/relationships/hyperlink" Target="http://thebester.ru/blog/poznavatelno/15353.html" TargetMode="External"/><Relationship Id="rId17" Type="http://schemas.openxmlformats.org/officeDocument/2006/relationships/hyperlink" Target="http://www.panphoto.spb.ru/files/pages/page017.htm" TargetMode="External"/><Relationship Id="rId25" Type="http://schemas.openxmlformats.org/officeDocument/2006/relationships/hyperlink" Target="http://www.liveinternet.ru/users/3387964/quotes/page69.html" TargetMode="External"/><Relationship Id="rId2" Type="http://schemas.openxmlformats.org/officeDocument/2006/relationships/hyperlink" Target="http://vesti.kz/ru_society/48938/" TargetMode="External"/><Relationship Id="rId16" Type="http://schemas.openxmlformats.org/officeDocument/2006/relationships/hyperlink" Target="http://fotki.yandex.ru/users/alexr1981/view/381746/" TargetMode="External"/><Relationship Id="rId20" Type="http://schemas.openxmlformats.org/officeDocument/2006/relationships/hyperlink" Target="http://www.museumpereslavl.ru/event.php?id=147" TargetMode="External"/><Relationship Id="rId29" Type="http://schemas.openxmlformats.org/officeDocument/2006/relationships/hyperlink" Target="http://www.rewalls.com/download/33522/1366x768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spek.info/index.php?page=25" TargetMode="External"/><Relationship Id="rId11" Type="http://schemas.openxmlformats.org/officeDocument/2006/relationships/hyperlink" Target="http://nevsepic.com.ua/art-i-risovanaya-grafika/page,2,2081-s-dnem-pobedy-hudozhniki-o-voyne-183-rabot.html" TargetMode="External"/><Relationship Id="rId24" Type="http://schemas.openxmlformats.org/officeDocument/2006/relationships/hyperlink" Target="http://www.sovposters.ru/view/793" TargetMode="External"/><Relationship Id="rId5" Type="http://schemas.openxmlformats.org/officeDocument/2006/relationships/hyperlink" Target="http://golos-iudei.com/vsio/" TargetMode="External"/><Relationship Id="rId15" Type="http://schemas.openxmlformats.org/officeDocument/2006/relationships/hyperlink" Target="http://www.proza.ru/2009/09/30/1251" TargetMode="External"/><Relationship Id="rId23" Type="http://schemas.openxmlformats.org/officeDocument/2006/relationships/hyperlink" Target="http://musilc.tonnel.ru/?l=cal&amp;aid=330&amp;godik=2013" TargetMode="External"/><Relationship Id="rId28" Type="http://schemas.openxmlformats.org/officeDocument/2006/relationships/hyperlink" Target="http://www.marinadevyatova.ru/forum/viewtopic.php?pid=19692" TargetMode="External"/><Relationship Id="rId10" Type="http://schemas.openxmlformats.org/officeDocument/2006/relationships/hyperlink" Target="http://pk.russiaregionpress.ru/archives/4548" TargetMode="External"/><Relationship Id="rId19" Type="http://schemas.openxmlformats.org/officeDocument/2006/relationships/hyperlink" Target="http://honda-club.ru/forum/showthread.php?t=16444" TargetMode="External"/><Relationship Id="rId31" Type="http://schemas.microsoft.com/office/2007/relationships/hdphoto" Target="../media/hdphoto13.wdp"/><Relationship Id="rId4" Type="http://schemas.openxmlformats.org/officeDocument/2006/relationships/hyperlink" Target="http://abunda.ru/40154-vtoraya-mirovaya-vojna-v-fotografiyax-99-foto.html" TargetMode="External"/><Relationship Id="rId9" Type="http://schemas.openxmlformats.org/officeDocument/2006/relationships/hyperlink" Target="http://www-ki-old.rada.crimea.ua/nomera/2011/033/remember.html" TargetMode="External"/><Relationship Id="rId14" Type="http://schemas.openxmlformats.org/officeDocument/2006/relationships/hyperlink" Target="http://knigopoisk.net/knigi/62069/Smolenskoe_srazhenie_1941.htmls" TargetMode="External"/><Relationship Id="rId22" Type="http://schemas.openxmlformats.org/officeDocument/2006/relationships/hyperlink" Target="http://klub31.ru/action.php?ocd=view&amp;id=668" TargetMode="External"/><Relationship Id="rId27" Type="http://schemas.openxmlformats.org/officeDocument/2006/relationships/hyperlink" Target="http://www.boxworld.ru/tags/%C4%E5%ED%FC+%CF%EE%E1%E5%E4%FB/" TargetMode="External"/><Relationship Id="rId30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gruzdoff.ru/wiki/%D0%AF_%D1%83%D0%BC%D0%B8%D1%80%D0%B0%D1%8E,_%D0%BD%D0%BE_%D0%BD%D0%B5_%D1%81%D0%B4%D0%B0%D1%8E%D1%81%D1%8C!_%D0%9F%D1%80%D0%BE%D1%89%D0%B0%D0%B9,_%D0%A0%D0%BE%D0%B4%D0%B8%D0%BD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ruzdoff.ru/wiki/%D0%93%D0%BE%D1%80%D0%BE%D0%B4%D0%B0-%D0%B3%D0%B5%D1%80%D0%BE%D0%B8" TargetMode="External"/><Relationship Id="rId5" Type="http://schemas.openxmlformats.org/officeDocument/2006/relationships/hyperlink" Target="http://gruzdoff.ru/wiki/1965_%D0%B3%D0%BE%D0%B4" TargetMode="External"/><Relationship Id="rId4" Type="http://schemas.openxmlformats.org/officeDocument/2006/relationships/hyperlink" Target="http://gruzdoff.ru/wiki/8_%D0%BC%D0%B0%D1%8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ote4estvo.ru/sobytiya-xx/733-istoriya-velikoy-otechestvennoy-voyny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4"/>
          <p:cNvSpPr>
            <a:spLocks noChangeArrowheads="1" noChangeShapeType="1" noTextEdit="1"/>
          </p:cNvSpPr>
          <p:nvPr/>
        </p:nvSpPr>
        <p:spPr bwMode="auto">
          <a:xfrm>
            <a:off x="1979712" y="692150"/>
            <a:ext cx="5462488" cy="58331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 err="1" smtClean="0">
                <a:ln w="11430"/>
                <a:solidFill>
                  <a:srgbClr val="66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Мбдоу</a:t>
            </a:r>
            <a:endParaRPr lang="ru-RU" sz="3600" b="1" kern="10" spc="50" dirty="0" smtClean="0">
              <a:ln w="11430"/>
              <a:solidFill>
                <a:srgbClr val="6600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3600" b="1" kern="10" spc="50" dirty="0" smtClean="0">
                <a:ln w="11430"/>
                <a:solidFill>
                  <a:srgbClr val="66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b="1" kern="10" spc="50" dirty="0" err="1">
                <a:ln w="11430"/>
                <a:solidFill>
                  <a:srgbClr val="66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П</a:t>
            </a:r>
            <a:r>
              <a:rPr lang="ru-RU" sz="3600" b="1" kern="10" spc="50" dirty="0" err="1" smtClean="0">
                <a:ln w="11430"/>
                <a:solidFill>
                  <a:srgbClr val="66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одгорненский</a:t>
            </a:r>
            <a:r>
              <a:rPr lang="ru-RU" sz="3600" b="1" kern="10" spc="50" dirty="0" smtClean="0">
                <a:ln w="11430"/>
                <a:solidFill>
                  <a:srgbClr val="66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 </a:t>
            </a:r>
          </a:p>
          <a:p>
            <a:pPr algn="ctr"/>
            <a:r>
              <a:rPr lang="ru-RU" sz="3600" b="1" kern="10" spc="50" dirty="0" smtClean="0">
                <a:ln w="11430"/>
                <a:solidFill>
                  <a:srgbClr val="66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детский сад </a:t>
            </a:r>
          </a:p>
          <a:p>
            <a:pPr algn="ctr"/>
            <a:r>
              <a:rPr lang="ru-RU" sz="3600" b="1" kern="10" spc="50" dirty="0" smtClean="0">
                <a:ln w="11430"/>
                <a:solidFill>
                  <a:srgbClr val="66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«Колокольчик»</a:t>
            </a:r>
          </a:p>
          <a:p>
            <a:pPr algn="ctr"/>
            <a:endParaRPr lang="ru-RU" sz="3600" b="1" kern="10" spc="50" dirty="0" smtClean="0">
              <a:ln w="11430"/>
              <a:solidFill>
                <a:srgbClr val="6600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/>
            </a:endParaRPr>
          </a:p>
          <a:p>
            <a:pPr algn="ctr"/>
            <a:endParaRPr lang="ru-RU" sz="3600" b="1" kern="10" spc="50" dirty="0">
              <a:ln w="11430"/>
              <a:solidFill>
                <a:srgbClr val="6600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/>
            </a:endParaRPr>
          </a:p>
          <a:p>
            <a:pPr algn="ctr"/>
            <a:endParaRPr lang="ru-RU" sz="3600" b="1" kern="10" spc="50" dirty="0">
              <a:ln w="11430"/>
              <a:solidFill>
                <a:srgbClr val="6600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3600" b="1" kern="10" spc="50" dirty="0" smtClean="0">
                <a:ln w="11430"/>
                <a:solidFill>
                  <a:srgbClr val="66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2020 год 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30098" y="5850258"/>
            <a:ext cx="260008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 smtClean="0">
                <a:ln w="11430"/>
                <a:solidFill>
                  <a:srgbClr val="99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400" b="1" spc="50" dirty="0">
              <a:ln w="11430"/>
              <a:solidFill>
                <a:srgbClr val="9900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940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201905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Georgia" pitchFamily="18" charset="0"/>
              </a:rPr>
              <a:t>     19 </a:t>
            </a:r>
            <a:r>
              <a:rPr lang="ru-RU" sz="2000" dirty="0">
                <a:latin typeface="Georgia" pitchFamily="18" charset="0"/>
              </a:rPr>
              <a:t>октября 1941 года город был переведен в осадное положение. Битва за Москву была в самом разгаре. Наступление противника было остановлено 30 октября. Взять столицу, Германия планировала к 7-му ноября.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9113"/>
            <a:ext cx="3207419" cy="23202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230" y="307822"/>
            <a:ext cx="2378242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678" y="2749195"/>
            <a:ext cx="3487506" cy="24800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404664"/>
            <a:ext cx="6624736" cy="46504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4627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869160"/>
            <a:ext cx="777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Georgia" pitchFamily="18" charset="0"/>
              </a:rPr>
              <a:t>7 ноября, на Красной площади </a:t>
            </a:r>
            <a:r>
              <a:rPr lang="ru-RU" sz="2000" dirty="0" smtClean="0">
                <a:latin typeface="Georgia" pitchFamily="18" charset="0"/>
              </a:rPr>
              <a:t>прошёл </a:t>
            </a:r>
            <a:r>
              <a:rPr lang="ru-RU" sz="2000" dirty="0">
                <a:latin typeface="Georgia" pitchFamily="18" charset="0"/>
              </a:rPr>
              <a:t>парад советских войск, с него люди сразу уходили на фронт. Немцы тем временем были все ближе и ближе…    Германские войска подошли к Москве на расстояние 30 километров. Гитлер торопил своих генералов, призывая как можно быстрее захватить город.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76672"/>
            <a:ext cx="6217713" cy="43627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375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935" y="4653136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Georgia" pitchFamily="18" charset="0"/>
              </a:rPr>
              <a:t>     Руководить </a:t>
            </a:r>
            <a:r>
              <a:rPr lang="ru-RU" sz="2000" dirty="0">
                <a:latin typeface="Georgia" pitchFamily="18" charset="0"/>
              </a:rPr>
              <a:t>обороной города поручили Георгию Константиновичу </a:t>
            </a:r>
            <a:r>
              <a:rPr lang="ru-RU" sz="2000" u="sng" dirty="0">
                <a:latin typeface="Georgia" pitchFamily="18" charset="0"/>
                <a:hlinkClick r:id="rId2"/>
              </a:rPr>
              <a:t>Жукову</a:t>
            </a:r>
            <a:r>
              <a:rPr lang="ru-RU" sz="2000" dirty="0">
                <a:latin typeface="Georgia" pitchFamily="18" charset="0"/>
              </a:rPr>
              <a:t>. </a:t>
            </a:r>
            <a:r>
              <a:rPr lang="ru-RU" sz="2000" dirty="0" smtClean="0">
                <a:latin typeface="Georgia" pitchFamily="18" charset="0"/>
              </a:rPr>
              <a:t>С </a:t>
            </a:r>
            <a:r>
              <a:rPr lang="ru-RU" sz="2000" dirty="0">
                <a:latin typeface="Georgia" pitchFamily="18" charset="0"/>
              </a:rPr>
              <a:t>востока, к осажденному городу подтягивались войска из Сибири и Дальнего Востока. До подхода подкрепления, нужно было держаться всеми силами. Для обороны столицы, на фронт ушло 50 тысяч москвичей добровольцев, которые вступали в ряды народного ополчения и Красной армии.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2276475" cy="15906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283" y="1340768"/>
            <a:ext cx="5984189" cy="32015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250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149080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Georgia" pitchFamily="18" charset="0"/>
              </a:rPr>
              <a:t>      В </a:t>
            </a:r>
            <a:r>
              <a:rPr lang="ru-RU" sz="2000" dirty="0">
                <a:latin typeface="Georgia" pitchFamily="18" charset="0"/>
              </a:rPr>
              <a:t>декабре в </a:t>
            </a:r>
            <a:r>
              <a:rPr lang="ru-RU" sz="2000" dirty="0" smtClean="0">
                <a:latin typeface="Georgia" pitchFamily="18" charset="0"/>
              </a:rPr>
              <a:t>битве </a:t>
            </a:r>
            <a:r>
              <a:rPr lang="ru-RU" sz="2000" dirty="0">
                <a:latin typeface="Georgia" pitchFamily="18" charset="0"/>
              </a:rPr>
              <a:t>наметился перелом. Русские войска перешли в наступление и, при поддержки авиации,  несколько отодвинули немцев от города. Немцы </a:t>
            </a:r>
            <a:r>
              <a:rPr lang="ru-RU" sz="2000" dirty="0" smtClean="0">
                <a:latin typeface="Georgia" pitchFamily="18" charset="0"/>
              </a:rPr>
              <a:t>бежали</a:t>
            </a:r>
            <a:r>
              <a:rPr lang="ru-RU" sz="2000" dirty="0">
                <a:latin typeface="Georgia" pitchFamily="18" charset="0"/>
              </a:rPr>
              <a:t>, бросая военную технику</a:t>
            </a:r>
            <a:r>
              <a:rPr lang="ru-RU" sz="2000" dirty="0" smtClean="0">
                <a:latin typeface="Georgia" pitchFamily="18" charset="0"/>
              </a:rPr>
              <a:t>. </a:t>
            </a:r>
            <a:r>
              <a:rPr lang="ru-RU" sz="2000" dirty="0">
                <a:latin typeface="Georgia" pitchFamily="18" charset="0"/>
              </a:rPr>
              <a:t>В </a:t>
            </a:r>
            <a:r>
              <a:rPr lang="ru-RU" sz="2000" dirty="0" smtClean="0">
                <a:latin typeface="Georgia" pitchFamily="18" charset="0"/>
              </a:rPr>
              <a:t>битве </a:t>
            </a:r>
            <a:r>
              <a:rPr lang="ru-RU" sz="2000" dirty="0">
                <a:latin typeface="Georgia" pitchFamily="18" charset="0"/>
              </a:rPr>
              <a:t>под Москвой русским войнам удалось разгромить большую немецкую группировку войск «Центр» и заставить неприятеля отойти на несколько сот километров от Москвы. </a:t>
            </a:r>
            <a:endParaRPr lang="ru-RU" sz="2000" dirty="0" smtClean="0">
              <a:latin typeface="Georgia" pitchFamily="18" charset="0"/>
            </a:endParaRPr>
          </a:p>
          <a:p>
            <a:pPr algn="just"/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smtClean="0">
                <a:latin typeface="Georgia" pitchFamily="18" charset="0"/>
              </a:rPr>
              <a:t>     Победа </a:t>
            </a:r>
            <a:r>
              <a:rPr lang="ru-RU" sz="2000" dirty="0">
                <a:latin typeface="Georgia" pitchFamily="18" charset="0"/>
              </a:rPr>
              <a:t>под </a:t>
            </a:r>
            <a:r>
              <a:rPr lang="ru-RU" sz="2000" dirty="0" smtClean="0">
                <a:latin typeface="Georgia" pitchFamily="18" charset="0"/>
              </a:rPr>
              <a:t>Москвой развеяла </a:t>
            </a:r>
            <a:r>
              <a:rPr lang="ru-RU" sz="2000" dirty="0">
                <a:latin typeface="Georgia" pitchFamily="18" charset="0"/>
              </a:rPr>
              <a:t>миф о непобедимости </a:t>
            </a:r>
            <a:r>
              <a:rPr lang="ru-RU" sz="2000" dirty="0" smtClean="0">
                <a:latin typeface="Georgia" pitchFamily="18" charset="0"/>
              </a:rPr>
              <a:t>немцев. 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25678"/>
            <a:ext cx="5177347" cy="37269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23528" y="5520134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Georgia" pitchFamily="18" charset="0"/>
              </a:rPr>
              <a:t>Звание “Города-героя” было присвоено Москве 8 мая 1965 года.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93" y="325678"/>
            <a:ext cx="6988391" cy="50306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838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8070" y="260648"/>
            <a:ext cx="595625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99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Сталинградская  битва</a:t>
            </a:r>
            <a:endParaRPr lang="ru-RU" sz="3600" b="1" spc="50" dirty="0">
              <a:ln w="11430"/>
              <a:solidFill>
                <a:srgbClr val="9900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31" y="1340768"/>
            <a:ext cx="3830825" cy="50405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412442" y="807095"/>
            <a:ext cx="51118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latin typeface="Georgia" pitchFamily="18" charset="0"/>
                <a:hlinkClick r:id="rId4" tooltip="17 июля"/>
              </a:rPr>
              <a:t>17 </a:t>
            </a:r>
            <a:r>
              <a:rPr lang="ru-RU" sz="2400" u="sng" dirty="0">
                <a:latin typeface="Georgia" pitchFamily="18" charset="0"/>
                <a:hlinkClick r:id="rId4" tooltip="17 июля"/>
              </a:rPr>
              <a:t>июля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u="sng" dirty="0">
                <a:latin typeface="Georgia" pitchFamily="18" charset="0"/>
                <a:hlinkClick r:id="rId5" tooltip="1942"/>
              </a:rPr>
              <a:t>1942</a:t>
            </a:r>
            <a:r>
              <a:rPr lang="ru-RU" sz="2400" dirty="0">
                <a:latin typeface="Georgia" pitchFamily="18" charset="0"/>
              </a:rPr>
              <a:t> — </a:t>
            </a:r>
            <a:r>
              <a:rPr lang="ru-RU" sz="2400" u="sng" dirty="0">
                <a:latin typeface="Georgia" pitchFamily="18" charset="0"/>
                <a:hlinkClick r:id="rId6" tooltip="2 февраля"/>
              </a:rPr>
              <a:t>2 февраля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u="sng" dirty="0" smtClean="0">
                <a:latin typeface="Georgia" pitchFamily="18" charset="0"/>
                <a:hlinkClick r:id="rId7" tooltip="1943"/>
              </a:rPr>
              <a:t>1943</a:t>
            </a:r>
            <a:r>
              <a:rPr lang="ru-RU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1303015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900" dirty="0" smtClean="0">
                <a:latin typeface="Georgia" pitchFamily="18" charset="0"/>
              </a:rPr>
              <a:t>     Многих </a:t>
            </a:r>
            <a:r>
              <a:rPr lang="ru-RU" sz="1900" dirty="0">
                <a:latin typeface="Georgia" pitchFamily="18" charset="0"/>
              </a:rPr>
              <a:t>историков мучает вопрос: </a:t>
            </a:r>
            <a:r>
              <a:rPr lang="ru-RU" sz="1900" dirty="0" smtClean="0">
                <a:latin typeface="Georgia" pitchFamily="18" charset="0"/>
              </a:rPr>
              <a:t>«</a:t>
            </a:r>
            <a:r>
              <a:rPr lang="ru-RU" sz="1900" dirty="0">
                <a:latin typeface="Georgia" pitchFamily="18" charset="0"/>
              </a:rPr>
              <a:t>Зачем было бросать сотни тысяч людей, в мясорубку, не совсем оправданную с военной точки зрения</a:t>
            </a:r>
            <a:r>
              <a:rPr lang="ru-RU" sz="1900" dirty="0" smtClean="0">
                <a:latin typeface="Georgia" pitchFamily="18" charset="0"/>
              </a:rPr>
              <a:t>?» Ведь </a:t>
            </a:r>
            <a:r>
              <a:rPr lang="ru-RU" sz="1900" dirty="0">
                <a:latin typeface="Georgia" pitchFamily="18" charset="0"/>
              </a:rPr>
              <a:t>никто не мешал гитлеровским войскам оставить город в осаде, перерезать коммуникации и наступать на Кавказ</a:t>
            </a:r>
            <a:r>
              <a:rPr lang="ru-RU" sz="1900" dirty="0" smtClean="0">
                <a:latin typeface="Georgia" pitchFamily="18" charset="0"/>
              </a:rPr>
              <a:t>. </a:t>
            </a:r>
          </a:p>
          <a:p>
            <a:pPr algn="just"/>
            <a:r>
              <a:rPr lang="ru-RU" sz="1900" dirty="0">
                <a:latin typeface="Georgia" pitchFamily="18" charset="0"/>
              </a:rPr>
              <a:t> </a:t>
            </a:r>
            <a:r>
              <a:rPr lang="ru-RU" sz="1900" dirty="0" smtClean="0">
                <a:latin typeface="Georgia" pitchFamily="18" charset="0"/>
              </a:rPr>
              <a:t>     Конечно</a:t>
            </a:r>
            <a:r>
              <a:rPr lang="ru-RU" sz="1900" dirty="0">
                <a:latin typeface="Georgia" pitchFamily="18" charset="0"/>
              </a:rPr>
              <a:t>, Сталинград имел важное военно-стратегическое значение, это крупный транспортный узел, центр военной промышленности. </a:t>
            </a:r>
            <a:r>
              <a:rPr lang="ru-RU" sz="1900" dirty="0" smtClean="0">
                <a:latin typeface="Georgia" pitchFamily="18" charset="0"/>
              </a:rPr>
              <a:t>Но взятие </a:t>
            </a:r>
            <a:r>
              <a:rPr lang="ru-RU" sz="1900" dirty="0">
                <a:latin typeface="Georgia" pitchFamily="18" charset="0"/>
              </a:rPr>
              <a:t>города, носящего имя </a:t>
            </a:r>
            <a:r>
              <a:rPr lang="ru-RU" sz="1900" dirty="0" smtClean="0">
                <a:latin typeface="Georgia" pitchFamily="18" charset="0"/>
              </a:rPr>
              <a:t>Сталина, </a:t>
            </a:r>
            <a:r>
              <a:rPr lang="ru-RU" sz="1900" dirty="0">
                <a:latin typeface="Georgia" pitchFamily="18" charset="0"/>
              </a:rPr>
              <a:t>имело громадное политическое и психологическое значение как для СССР, так и для гитлеровской Германии</a:t>
            </a:r>
            <a:r>
              <a:rPr lang="ru-RU" sz="2000" dirty="0">
                <a:latin typeface="Georgia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8885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183" y="448857"/>
            <a:ext cx="4082289" cy="29095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7433"/>
            <a:ext cx="4248472" cy="29095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98869" y="4653136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Georgia" pitchFamily="18" charset="0"/>
              </a:rPr>
              <a:t>      Для </a:t>
            </a:r>
            <a:r>
              <a:rPr lang="ru-RU" sz="2000" dirty="0">
                <a:latin typeface="Georgia" pitchFamily="18" charset="0"/>
              </a:rPr>
              <a:t>обороны города был создан Сталинградский фронт, которым командовал талантливый военачальник С.К. Тимошенко. Ведя ожесточенные бои, советские войска медленно отступали к городу под давлением четырехкратно превосходящих сил противника. Но несмотря на все усилия, 19 августа 1942 года гитлеровцы прорвались к Волге. Начались уличные бои. 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2657"/>
            <a:ext cx="5568702" cy="418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5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11" y="332656"/>
            <a:ext cx="7056784" cy="40655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67767" y="4361616"/>
            <a:ext cx="849694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Georgia" pitchFamily="18" charset="0"/>
              </a:rPr>
              <a:t>     Положение </a:t>
            </a:r>
            <a:r>
              <a:rPr lang="ru-RU" sz="2000" dirty="0">
                <a:latin typeface="Georgia" pitchFamily="18" charset="0"/>
              </a:rPr>
              <a:t>осложнялось тем, что в городе на этот момент размещалась всего одна 64 армия, которой командовал </a:t>
            </a:r>
            <a:r>
              <a:rPr lang="ru-RU" sz="2000" dirty="0" err="1">
                <a:latin typeface="Georgia" pitchFamily="18" charset="0"/>
              </a:rPr>
              <a:t>В.И.Чуйков</a:t>
            </a:r>
            <a:r>
              <a:rPr lang="ru-RU" sz="2000" dirty="0">
                <a:latin typeface="Georgia" pitchFamily="18" charset="0"/>
              </a:rPr>
              <a:t>. Именно на его бойцов и легла вся тяжесть первых оборонительных боев. Позже были подтянуты ещё две армии и несколько сотен танков, но ситуация все ещё была критической. Наиболее </a:t>
            </a:r>
            <a:r>
              <a:rPr lang="ru-RU" sz="2000" dirty="0" smtClean="0">
                <a:latin typeface="Georgia" pitchFamily="18" charset="0"/>
              </a:rPr>
              <a:t>тяжёлыми </a:t>
            </a:r>
            <a:r>
              <a:rPr lang="ru-RU" sz="2000" dirty="0">
                <a:latin typeface="Georgia" pitchFamily="18" charset="0"/>
              </a:rPr>
              <a:t>были бои Мамаев Курган, за Тракторный завод, который продолжал выпускать танки даже тогда, когда в его цехах шли бои.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93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693800"/>
            <a:ext cx="842493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/>
            </a:r>
            <a:br>
              <a:rPr lang="ru-RU" dirty="0"/>
            </a:br>
            <a:r>
              <a:rPr lang="ru-RU" sz="2000" dirty="0" smtClean="0">
                <a:latin typeface="Georgia" pitchFamily="18" charset="0"/>
              </a:rPr>
              <a:t>     Пока </a:t>
            </a:r>
            <a:r>
              <a:rPr lang="ru-RU" sz="2000" dirty="0">
                <a:latin typeface="Georgia" pitchFamily="18" charset="0"/>
              </a:rPr>
              <a:t>шли бои в городе, Ставка подтягивала к фронту свежие войска. </a:t>
            </a:r>
            <a:r>
              <a:rPr lang="ru-RU" sz="2000" dirty="0" smtClean="0">
                <a:latin typeface="Georgia" pitchFamily="18" charset="0"/>
              </a:rPr>
              <a:t>Осенью </a:t>
            </a:r>
            <a:r>
              <a:rPr lang="ru-RU" sz="2000" dirty="0">
                <a:latin typeface="Georgia" pitchFamily="18" charset="0"/>
              </a:rPr>
              <a:t>началось контрнаступление советских войск, завершившееся 23 ноября полным окружением группировки Паулюса. В окружении оказалось более миллиона гитлеровцев. </a:t>
            </a:r>
            <a:r>
              <a:rPr lang="ru-RU" sz="2000" dirty="0" smtClean="0">
                <a:latin typeface="Georgia" pitchFamily="18" charset="0"/>
              </a:rPr>
              <a:t>В </a:t>
            </a:r>
            <a:r>
              <a:rPr lang="ru-RU" sz="2000" dirty="0">
                <a:latin typeface="Georgia" pitchFamily="18" charset="0"/>
              </a:rPr>
              <a:t>морозном феврале 1943-го была принята капитуляция фашистских войск во главе с самим фельдмаршалом. Это был первый случай, когда немецкий полководец такого ранга сдал в плен почти триста тысяч человек.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332656"/>
            <a:ext cx="4800533" cy="36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000" y1="13426" x2="46719" y2="11806"/>
                        <a14:foregroundMark x1="57578" y1="11111" x2="99063" y2="12269"/>
                        <a14:foregroundMark x1="27422" y1="47106" x2="29531" y2="98380"/>
                        <a14:foregroundMark x1="50938" y1="97917" x2="65000" y2="83912"/>
                        <a14:foregroundMark x1="44609" y1="52546" x2="44609" y2="52546"/>
                        <a14:backgroundMark x1="77422" y1="97917" x2="77422" y2="97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678" y="1060328"/>
            <a:ext cx="3295786" cy="22246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79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9322" y="332656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Georgia" pitchFamily="18" charset="0"/>
              </a:rPr>
              <a:t>     Для </a:t>
            </a:r>
            <a:r>
              <a:rPr lang="ru-RU" sz="2000" u="sng" dirty="0">
                <a:latin typeface="Georgia" pitchFamily="18" charset="0"/>
                <a:hlinkClick r:id="rId2" tooltip="Союз Советских Социалистических Республик"/>
              </a:rPr>
              <a:t>Советского Союза</a:t>
            </a:r>
            <a:r>
              <a:rPr lang="ru-RU" sz="2000" dirty="0">
                <a:latin typeface="Georgia" pitchFamily="18" charset="0"/>
              </a:rPr>
              <a:t>, который также понёс большие потери в ходе сражения, победа в Сталинградской битве положила «начало массовому изгнанию захватчиков с советской земли</a:t>
            </a:r>
            <a:r>
              <a:rPr lang="ru-RU" sz="2000" dirty="0" smtClean="0">
                <a:latin typeface="Georgia" pitchFamily="18" charset="0"/>
              </a:rPr>
              <a:t>».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57300"/>
            <a:ext cx="5989307" cy="44919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19322" y="6125234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8 мая 1965 года Волгограду было присвоено звание "Города-героя".</a:t>
            </a:r>
          </a:p>
        </p:txBody>
      </p:sp>
    </p:spTree>
    <p:extLst>
      <p:ext uri="{BB962C8B-B14F-4D97-AF65-F5344CB8AC3E}">
        <p14:creationId xmlns:p14="http://schemas.microsoft.com/office/powerpoint/2010/main" val="251895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7216" y="243300"/>
            <a:ext cx="422806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99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Курская  битва</a:t>
            </a:r>
            <a:endParaRPr lang="ru-RU" sz="3600" b="1" spc="50" dirty="0">
              <a:ln w="11430"/>
              <a:solidFill>
                <a:srgbClr val="9900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40434" y="923787"/>
            <a:ext cx="41757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latin typeface="Georgia" pitchFamily="18" charset="0"/>
                <a:hlinkClick r:id="rId2" tooltip="17 июля"/>
              </a:rPr>
              <a:t>5</a:t>
            </a:r>
            <a:r>
              <a:rPr lang="ru-RU" sz="2400" u="sng" dirty="0" smtClean="0">
                <a:latin typeface="Georgia" pitchFamily="18" charset="0"/>
                <a:hlinkClick r:id="rId2" tooltip="17 июля"/>
              </a:rPr>
              <a:t> </a:t>
            </a:r>
            <a:r>
              <a:rPr lang="ru-RU" sz="2400" u="sng" dirty="0">
                <a:latin typeface="Georgia" pitchFamily="18" charset="0"/>
                <a:hlinkClick r:id="rId2" tooltip="17 июля"/>
              </a:rPr>
              <a:t>июля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— </a:t>
            </a:r>
            <a:r>
              <a:rPr lang="ru-RU" sz="2400" u="sng" dirty="0" smtClean="0">
                <a:latin typeface="Georgia" pitchFamily="18" charset="0"/>
                <a:hlinkClick r:id="rId3" tooltip="2 февраля"/>
              </a:rPr>
              <a:t>23 августа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u="sng" dirty="0" smtClean="0">
                <a:latin typeface="Georgia" pitchFamily="18" charset="0"/>
                <a:hlinkClick r:id="rId4" tooltip="1943"/>
              </a:rPr>
              <a:t>1943</a:t>
            </a:r>
            <a:r>
              <a:rPr lang="ru-RU" dirty="0"/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168" y="2602652"/>
            <a:ext cx="3055240" cy="39781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331249" y="1340768"/>
            <a:ext cx="456123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 smtClean="0">
                <a:latin typeface="Georgia" pitchFamily="18" charset="0"/>
              </a:rPr>
              <a:t>     Немцы собирались </a:t>
            </a:r>
            <a:r>
              <a:rPr lang="ru-RU" sz="1900" dirty="0">
                <a:latin typeface="Georgia" pitchFamily="18" charset="0"/>
              </a:rPr>
              <a:t>молниеносным ударом захватить курский выступ и начать полномасштабное наступление.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" t="3567" r="2980" b="1755"/>
          <a:stretch/>
        </p:blipFill>
        <p:spPr>
          <a:xfrm>
            <a:off x="395536" y="1484784"/>
            <a:ext cx="3600400" cy="51384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3099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80728"/>
            <a:ext cx="8424936" cy="2160240"/>
          </a:xfrm>
          <a:prstGeom prst="rect">
            <a:avLst/>
          </a:prstGeom>
          <a:noFill/>
        </p:spPr>
        <p:txBody>
          <a:bodyPr wrap="square" rtlCol="0">
            <a:prstTxWarp prst="textCascadeUp">
              <a:avLst>
                <a:gd name="adj" fmla="val 10000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     </a:t>
            </a:r>
            <a:r>
              <a:rPr lang="ru-RU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Великие</a:t>
            </a:r>
          </a:p>
          <a:p>
            <a:r>
              <a:rPr lang="ru-RU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битвы Победы</a:t>
            </a:r>
            <a:endParaRPr lang="ru-RU" sz="4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543685"/>
            <a:ext cx="2880320" cy="1981659"/>
          </a:xfrm>
          <a:prstGeom prst="rect">
            <a:avLst/>
          </a:prstGeom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4550375" y="4797152"/>
            <a:ext cx="4212468" cy="11895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 smtClean="0">
                <a:ln w="11430"/>
                <a:solidFill>
                  <a:srgbClr val="66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ru-RU" sz="3600" b="1" kern="10" spc="50" dirty="0">
              <a:ln w="11430"/>
              <a:solidFill>
                <a:srgbClr val="6600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7462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293096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Georgia" pitchFamily="18" charset="0"/>
              </a:rPr>
              <a:t>     Во </a:t>
            </a:r>
            <a:r>
              <a:rPr lang="ru-RU" sz="2000" dirty="0">
                <a:latin typeface="Georgia" pitchFamily="18" charset="0"/>
              </a:rPr>
              <a:t>время сражений на Курской дуге, у деревни Прохоровка произошло крупнейшее в истории танковое сражение. В бою сошлись по 800 танков с каждой стороны. Это было впечатляющее и страшное зрелище. На поле боя были лучше танковые модели второй мировой войны. Советский  Т–34 схлестнулся с немецким Тигром. Так же в том сражение был опробован «зверобой</a:t>
            </a:r>
            <a:r>
              <a:rPr lang="ru-RU" sz="2000" dirty="0" smtClean="0">
                <a:latin typeface="Georgia" pitchFamily="18" charset="0"/>
              </a:rPr>
              <a:t>»: </a:t>
            </a:r>
            <a:r>
              <a:rPr lang="ru-RU" sz="2000" dirty="0">
                <a:latin typeface="Georgia" pitchFamily="18" charset="0"/>
              </a:rPr>
              <a:t>57-ми миллиметровая пушка, пробивавшая броню «Тигра».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869" y="260648"/>
            <a:ext cx="1744538" cy="11122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05" y="328027"/>
            <a:ext cx="2387704" cy="19142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528624"/>
            <a:ext cx="4712072" cy="26505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349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437112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Georgia" pitchFamily="18" charset="0"/>
              </a:rPr>
              <a:t>     Действиями </a:t>
            </a:r>
            <a:r>
              <a:rPr lang="ru-RU" sz="2000" dirty="0">
                <a:latin typeface="Georgia" pitchFamily="18" charset="0"/>
              </a:rPr>
              <a:t>советских фронтов на Курской дуге руководили маршалы Георгий </a:t>
            </a:r>
            <a:r>
              <a:rPr lang="ru-RU" sz="2000" u="sng" dirty="0">
                <a:latin typeface="Georgia" pitchFamily="18" charset="0"/>
                <a:hlinkClick r:id="rId2"/>
              </a:rPr>
              <a:t>Жуков</a:t>
            </a:r>
            <a:r>
              <a:rPr lang="ru-RU" sz="2000" dirty="0">
                <a:latin typeface="Georgia" pitchFamily="18" charset="0"/>
              </a:rPr>
              <a:t> и </a:t>
            </a:r>
            <a:r>
              <a:rPr lang="ru-RU" sz="2000" u="sng" dirty="0">
                <a:latin typeface="Georgia" pitchFamily="18" charset="0"/>
                <a:hlinkClick r:id="rId3"/>
              </a:rPr>
              <a:t>Василевский</a:t>
            </a:r>
            <a:r>
              <a:rPr lang="ru-RU" sz="2000" dirty="0">
                <a:latin typeface="Georgia" pitchFamily="18" charset="0"/>
              </a:rPr>
              <a:t>. Численность советской армии составила более 1 млн. человек. Солдат поддерживали более 19 тысяч орудий и минометов, с воздуха поддержку советским пехотинцам оказывали 2 тысячи </a:t>
            </a:r>
            <a:r>
              <a:rPr lang="ru-RU" sz="2000" dirty="0" smtClean="0">
                <a:latin typeface="Georgia" pitchFamily="18" charset="0"/>
              </a:rPr>
              <a:t>самолётов</a:t>
            </a:r>
            <a:r>
              <a:rPr lang="ru-RU" sz="2000" dirty="0">
                <a:latin typeface="Georgia" pitchFamily="18" charset="0"/>
              </a:rPr>
              <a:t>. Немцы противопоставили СССР на курской дуге 900 тысяч солдат, 10 тысяч пушек и более  двух тысяч </a:t>
            </a:r>
            <a:r>
              <a:rPr lang="ru-RU" sz="2000" dirty="0" smtClean="0">
                <a:latin typeface="Georgia" pitchFamily="18" charset="0"/>
              </a:rPr>
              <a:t>самолётов</a:t>
            </a:r>
            <a:r>
              <a:rPr lang="ru-RU" sz="2000" dirty="0">
                <a:latin typeface="Georgia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35" y="332656"/>
            <a:ext cx="3285593" cy="18689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" b="100000" l="0" r="100000">
                        <a14:foregroundMark x1="11875" y1="11333" x2="89167" y2="7000"/>
                        <a14:foregroundMark x1="4583" y1="4000" x2="24792" y2="4000"/>
                        <a14:foregroundMark x1="92500" y1="14667" x2="96875" y2="4000"/>
                        <a14:backgroundMark x1="81458" y1="97667" x2="99167" y2="9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337" y="1000511"/>
            <a:ext cx="4572000" cy="2857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3688" r="10487" b="40943"/>
          <a:stretch/>
        </p:blipFill>
        <p:spPr>
          <a:xfrm>
            <a:off x="2299063" y="2564903"/>
            <a:ext cx="1802048" cy="17508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3" r="10579" b="39800"/>
          <a:stretch/>
        </p:blipFill>
        <p:spPr>
          <a:xfrm>
            <a:off x="337834" y="2564904"/>
            <a:ext cx="1767840" cy="17508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101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30368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Georgia" pitchFamily="18" charset="0"/>
              </a:rPr>
              <a:t>     Курская Битва являлась </a:t>
            </a:r>
            <a:r>
              <a:rPr lang="ru-RU" sz="2000" dirty="0">
                <a:latin typeface="Georgia" pitchFamily="18" charset="0"/>
              </a:rPr>
              <a:t>переломным моментом в </a:t>
            </a:r>
            <a:r>
              <a:rPr lang="ru-RU" sz="2000" dirty="0" smtClean="0">
                <a:latin typeface="Georgia" pitchFamily="18" charset="0"/>
              </a:rPr>
              <a:t>Великой Отечественной войне. </a:t>
            </a:r>
            <a:r>
              <a:rPr lang="ru-RU" sz="2000" dirty="0">
                <a:latin typeface="Georgia" pitchFamily="18" charset="0"/>
              </a:rPr>
              <a:t>В сражениях на Курской дуге принимали участия более шести тысяч танков. Такого в мировой истории не </a:t>
            </a:r>
            <a:r>
              <a:rPr lang="ru-RU" sz="2000" dirty="0" smtClean="0">
                <a:latin typeface="Georgia" pitchFamily="18" charset="0"/>
              </a:rPr>
              <a:t>было. </a:t>
            </a:r>
            <a:r>
              <a:rPr lang="ru-RU" sz="2000" dirty="0">
                <a:latin typeface="Georgia" pitchFamily="18" charset="0"/>
              </a:rPr>
              <a:t>Победа в Курской битве показала Германии силу Красной армии. Над </a:t>
            </a:r>
            <a:r>
              <a:rPr lang="ru-RU" sz="2000" dirty="0" smtClean="0">
                <a:latin typeface="Georgia" pitchFamily="18" charset="0"/>
              </a:rPr>
              <a:t>Германией </a:t>
            </a:r>
            <a:r>
              <a:rPr lang="ru-RU" sz="2000" dirty="0">
                <a:latin typeface="Georgia" pitchFamily="18" charset="0"/>
              </a:rPr>
              <a:t>навис призрак поражения в войне</a:t>
            </a:r>
            <a:r>
              <a:rPr lang="ru-RU" sz="2000" dirty="0" smtClean="0">
                <a:latin typeface="Georgia" pitchFamily="18" charset="0"/>
              </a:rPr>
              <a:t>.</a:t>
            </a:r>
            <a:endParaRPr lang="ru-RU" sz="2000" dirty="0">
              <a:latin typeface="Georgia" pitchFamily="18" charset="0"/>
            </a:endParaRPr>
          </a:p>
          <a:p>
            <a:pPr algn="just"/>
            <a:endParaRPr lang="ru-RU" sz="2000" dirty="0">
              <a:latin typeface="Georg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3987800" cy="2992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046" y="1340768"/>
            <a:ext cx="4376398" cy="32647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418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20688"/>
            <a:ext cx="6096000" cy="40957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4964975"/>
            <a:ext cx="80648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Georgia" pitchFamily="18" charset="0"/>
              </a:rPr>
              <a:t>     За</a:t>
            </a:r>
            <a:r>
              <a:rPr lang="ru-RU" sz="2000" dirty="0">
                <a:latin typeface="Georgia" pitchFamily="18" charset="0"/>
              </a:rPr>
              <a:t> мужество, стойкость и массовый героизм, проявленные защитниками города в борьбе за свободу и независимость Отечества, 27 апреля 2007 г. указом президента Российской Федерации городу Курску присвоено почетное </a:t>
            </a:r>
            <a:r>
              <a:rPr lang="ru-RU" sz="2000" dirty="0" smtClean="0">
                <a:latin typeface="Georgia" pitchFamily="18" charset="0"/>
              </a:rPr>
              <a:t>звание </a:t>
            </a:r>
            <a:r>
              <a:rPr lang="ru-RU" sz="2000" u="sng" dirty="0" smtClean="0">
                <a:latin typeface="Georgia" pitchFamily="18" charset="0"/>
                <a:hlinkClick r:id="rId4"/>
              </a:rPr>
              <a:t>«Город воинской славы»</a:t>
            </a:r>
            <a:endParaRPr lang="ru-RU" sz="2000" u="sng" dirty="0">
              <a:solidFill>
                <a:srgbClr val="2B2696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5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51469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99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Оборона  Ленинграда</a:t>
            </a:r>
            <a:endParaRPr lang="ru-RU" sz="3600" b="1" spc="50" dirty="0">
              <a:ln w="11430"/>
              <a:solidFill>
                <a:srgbClr val="9900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764704"/>
            <a:ext cx="295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>
                <a:latin typeface="Georgia" pitchFamily="18" charset="0"/>
                <a:hlinkClick r:id="rId2" tooltip="2 февраля"/>
              </a:rPr>
              <a:t>1941 – </a:t>
            </a:r>
            <a:r>
              <a:rPr lang="ru-RU" sz="2800" u="sng" dirty="0" smtClean="0">
                <a:latin typeface="Georgia" pitchFamily="18" charset="0"/>
                <a:hlinkClick r:id="rId3" tooltip="1943"/>
              </a:rPr>
              <a:t>1944  </a:t>
            </a:r>
            <a:r>
              <a:rPr lang="ru-RU" sz="2800" u="sng" dirty="0" err="1" smtClean="0">
                <a:latin typeface="Georgia" pitchFamily="18" charset="0"/>
                <a:hlinkClick r:id="rId3" tooltip="1943"/>
              </a:rPr>
              <a:t>г.г</a:t>
            </a:r>
            <a:r>
              <a:rPr lang="ru-RU" sz="2800" u="sng" dirty="0" smtClean="0">
                <a:latin typeface="Georgia" pitchFamily="18" charset="0"/>
                <a:hlinkClick r:id="rId3" tooltip="1943"/>
              </a:rPr>
              <a:t>.</a:t>
            </a:r>
            <a:r>
              <a:rPr lang="ru-RU" dirty="0"/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20" y="1412776"/>
            <a:ext cx="7302388" cy="50477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998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Надя\Мои документы\Мои рисунки\leningr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75756"/>
            <a:ext cx="4866117" cy="36495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97346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Georgia" pitchFamily="18" charset="0"/>
              </a:rPr>
              <a:t>     В </a:t>
            </a:r>
            <a:r>
              <a:rPr lang="ru-RU" sz="2000" dirty="0">
                <a:latin typeface="Georgia" pitchFamily="18" charset="0"/>
              </a:rPr>
              <a:t>плане “Барбаросса” Ленинград  должны были </a:t>
            </a:r>
            <a:r>
              <a:rPr lang="ru-RU" sz="2000" dirty="0" smtClean="0">
                <a:latin typeface="Georgia" pitchFamily="18" charset="0"/>
              </a:rPr>
              <a:t>захватить одним из первых. Этим преследовались </a:t>
            </a:r>
            <a:r>
              <a:rPr lang="ru-RU" sz="2000" dirty="0">
                <a:latin typeface="Georgia" pitchFamily="18" charset="0"/>
              </a:rPr>
              <a:t>многие </a:t>
            </a:r>
            <a:r>
              <a:rPr lang="ru-RU" sz="2000" dirty="0" smtClean="0">
                <a:latin typeface="Georgia" pitchFamily="18" charset="0"/>
              </a:rPr>
              <a:t>цели: </a:t>
            </a:r>
            <a:r>
              <a:rPr lang="ru-RU" sz="2000" dirty="0">
                <a:latin typeface="Georgia" pitchFamily="18" charset="0"/>
              </a:rPr>
              <a:t>захват главных баз русского Балтийского флота, уничтожение военно-промышленного потенциала Ленинграда и, главным образом, ликвидация Ленинграда как плацдарма для контрнаступления в тыл движущимся на Москву основным силам германской армии. Поэтому Ленинград должен был быть взят сначала, чтобы позволить затем развивать наступательные операции по захвату </a:t>
            </a:r>
            <a:r>
              <a:rPr lang="ru-RU" sz="2000" dirty="0" smtClean="0">
                <a:latin typeface="Georgia" pitchFamily="18" charset="0"/>
              </a:rPr>
              <a:t>Москвы.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2636912"/>
            <a:ext cx="352839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     Потерпев </a:t>
            </a:r>
            <a:r>
              <a:rPr lang="ru-RU" sz="2000" dirty="0">
                <a:latin typeface="Georgia" pitchFamily="18" charset="0"/>
              </a:rPr>
              <a:t>неудачу у стен Ленинграда, фашисты решили задушить город голодом.</a:t>
            </a:r>
          </a:p>
          <a:p>
            <a:pPr algn="ctr"/>
            <a:r>
              <a:rPr lang="ru-RU" sz="2000" b="1" dirty="0" smtClean="0">
                <a:latin typeface="Georgia" pitchFamily="18" charset="0"/>
              </a:rPr>
              <a:t>     </a:t>
            </a:r>
            <a:r>
              <a:rPr lang="ru-RU" sz="2000" dirty="0" smtClean="0">
                <a:latin typeface="Georgia" pitchFamily="18" charset="0"/>
              </a:rPr>
              <a:t>К </a:t>
            </a:r>
            <a:r>
              <a:rPr lang="ru-RU" sz="2000" dirty="0">
                <a:latin typeface="Georgia" pitchFamily="18" charset="0"/>
              </a:rPr>
              <a:t>концу августа фашистам удалось перерезать железную дорогу Москва-Ленинград.</a:t>
            </a:r>
          </a:p>
          <a:p>
            <a:pPr algn="ctr"/>
            <a:r>
              <a:rPr lang="ru-RU" sz="2000" b="1" dirty="0">
                <a:latin typeface="Georgia" pitchFamily="18" charset="0"/>
              </a:rPr>
              <a:t>8 сентября 1941 года </a:t>
            </a:r>
            <a:r>
              <a:rPr lang="ru-RU" sz="2000" dirty="0">
                <a:latin typeface="Georgia" pitchFamily="18" charset="0"/>
              </a:rPr>
              <a:t>фашистское кольцо вокруг Ленинграда по суше было сомкнуто.</a:t>
            </a:r>
          </a:p>
          <a:p>
            <a:pPr algn="ctr"/>
            <a:r>
              <a:rPr lang="ru-RU" sz="2000" dirty="0">
                <a:latin typeface="Georgia" pitchFamily="18" charset="0"/>
              </a:rPr>
              <a:t>Началась блокада.</a:t>
            </a:r>
          </a:p>
        </p:txBody>
      </p:sp>
    </p:spTree>
    <p:extLst>
      <p:ext uri="{BB962C8B-B14F-4D97-AF65-F5344CB8AC3E}">
        <p14:creationId xmlns:p14="http://schemas.microsoft.com/office/powerpoint/2010/main" val="9443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5691" y="188640"/>
            <a:ext cx="828092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endParaRPr lang="ru-RU" sz="2000" dirty="0">
              <a:latin typeface="Georgia" pitchFamily="18" charset="0"/>
            </a:endParaRPr>
          </a:p>
          <a:p>
            <a:pPr algn="just"/>
            <a:r>
              <a:rPr lang="ru-RU" sz="2000" dirty="0" smtClean="0">
                <a:latin typeface="Georgia" pitchFamily="18" charset="0"/>
              </a:rPr>
              <a:t>     На  </a:t>
            </a:r>
            <a:r>
              <a:rPr lang="ru-RU" sz="2000" dirty="0">
                <a:latin typeface="Georgia" pitchFamily="18" charset="0"/>
              </a:rPr>
              <a:t>начало блокады в городе оставалось около 2,5 млн. человек, из них 400 тыс. детей.</a:t>
            </a:r>
          </a:p>
          <a:p>
            <a:pPr algn="just"/>
            <a:r>
              <a:rPr lang="ru-RU" sz="2000" dirty="0" smtClean="0">
                <a:latin typeface="Georgia" pitchFamily="18" charset="0"/>
              </a:rPr>
              <a:t>     Но </a:t>
            </a:r>
            <a:r>
              <a:rPr lang="ru-RU" sz="2000" dirty="0">
                <a:latin typeface="Georgia" pitchFamily="18" charset="0"/>
              </a:rPr>
              <a:t>с каждым </a:t>
            </a:r>
            <a:r>
              <a:rPr lang="ru-RU" sz="2000" dirty="0" smtClean="0">
                <a:latin typeface="Georgia" pitchFamily="18" charset="0"/>
              </a:rPr>
              <a:t>днём </a:t>
            </a:r>
            <a:r>
              <a:rPr lang="ru-RU" sz="2000" dirty="0">
                <a:latin typeface="Georgia" pitchFamily="18" charset="0"/>
              </a:rPr>
              <a:t>их становилось все меньше и меньше. Город оставался без электричества, запасов продовольствия, но ленинградцы продолжали сражаться и работать.</a:t>
            </a:r>
          </a:p>
          <a:p>
            <a:pPr algn="just"/>
            <a:r>
              <a:rPr lang="ru-RU" sz="2000" dirty="0" smtClean="0">
                <a:latin typeface="Georgia" pitchFamily="18" charset="0"/>
              </a:rPr>
              <a:t>     В </a:t>
            </a:r>
            <a:r>
              <a:rPr lang="ru-RU" sz="2000" dirty="0">
                <a:latin typeface="Georgia" pitchFamily="18" charset="0"/>
              </a:rPr>
              <a:t>осажденном Ленинграде композитор Шостакович создает 7-ю Ленинградскую симфонию, ставшую символом воскрешения Ленинграда и сопротивления врагу.</a:t>
            </a:r>
          </a:p>
          <a:p>
            <a:pPr algn="just"/>
            <a:r>
              <a:rPr lang="ru-RU" sz="2000" dirty="0" smtClean="0">
                <a:latin typeface="Georgia" pitchFamily="18" charset="0"/>
              </a:rPr>
              <a:t>     Осень </a:t>
            </a:r>
            <a:r>
              <a:rPr lang="ru-RU" sz="2000" dirty="0">
                <a:latin typeface="Georgia" pitchFamily="18" charset="0"/>
              </a:rPr>
              <a:t>41-го…В Ленинграде страшный голод… Сейчас мы не знаем, что это такое, а тогда каждый блокадник испытал это на себе.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878" y="3736848"/>
            <a:ext cx="3003788" cy="27516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717032"/>
            <a:ext cx="2857500" cy="2143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76114" y="5877272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Georgia" pitchFamily="18" charset="0"/>
              </a:rPr>
              <a:t>     Блокадный </a:t>
            </a:r>
            <a:r>
              <a:rPr lang="ru-RU" sz="1200" dirty="0">
                <a:latin typeface="Georgia" pitchFamily="18" charset="0"/>
              </a:rPr>
              <a:t>хлеб…На его изготовление шло все: мякина, отруби, целлюлоза. Меньше всего там было муки. И все же это был хлеб. </a:t>
            </a:r>
          </a:p>
          <a:p>
            <a:pPr algn="just"/>
            <a:r>
              <a:rPr lang="ru-RU" sz="1200" dirty="0" smtClean="0">
                <a:latin typeface="Georgia" pitchFamily="18" charset="0"/>
              </a:rPr>
              <a:t>     Получая </a:t>
            </a:r>
            <a:r>
              <a:rPr lang="ru-RU" sz="1200" dirty="0">
                <a:latin typeface="Georgia" pitchFamily="18" charset="0"/>
              </a:rPr>
              <a:t>эти 125 грамм хлеба, дети продолжали учиться в школах, чаще в бомбоубежищах.</a:t>
            </a:r>
          </a:p>
        </p:txBody>
      </p:sp>
    </p:spTree>
    <p:extLst>
      <p:ext uri="{BB962C8B-B14F-4D97-AF65-F5344CB8AC3E}">
        <p14:creationId xmlns:p14="http://schemas.microsoft.com/office/powerpoint/2010/main" val="12647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857" y="260648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Georgia" pitchFamily="18" charset="0"/>
              </a:rPr>
              <a:t> </a:t>
            </a:r>
            <a:r>
              <a:rPr lang="ru-RU" sz="2000" dirty="0" smtClean="0">
                <a:latin typeface="Georgia" pitchFamily="18" charset="0"/>
              </a:rPr>
              <a:t>     </a:t>
            </a:r>
            <a:r>
              <a:rPr lang="ru-RU" sz="2000" b="1" dirty="0" smtClean="0">
                <a:latin typeface="Georgia" pitchFamily="18" charset="0"/>
              </a:rPr>
              <a:t>С </a:t>
            </a:r>
            <a:r>
              <a:rPr lang="ru-RU" sz="2000" b="1" dirty="0">
                <a:latin typeface="Georgia" pitchFamily="18" charset="0"/>
              </a:rPr>
              <a:t>конца ноября 1941 года </a:t>
            </a:r>
            <a:r>
              <a:rPr lang="ru-RU" sz="2000" dirty="0">
                <a:latin typeface="Georgia" pitchFamily="18" charset="0"/>
              </a:rPr>
              <a:t>заработала ледовая Ладожская трасса – легендарная дорога Жизни, по которой везли хлеб. Фашисты беспощадно </a:t>
            </a:r>
            <a:r>
              <a:rPr lang="ru-RU" sz="2000" dirty="0" smtClean="0">
                <a:latin typeface="Georgia" pitchFamily="18" charset="0"/>
              </a:rPr>
              <a:t>её </a:t>
            </a:r>
            <a:r>
              <a:rPr lang="ru-RU" sz="2000" dirty="0">
                <a:latin typeface="Georgia" pitchFamily="18" charset="0"/>
              </a:rPr>
              <a:t>бомбили. Для многих людей эта дорога стала последней.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" r="1515" b="3626"/>
          <a:stretch/>
        </p:blipFill>
        <p:spPr>
          <a:xfrm>
            <a:off x="515251" y="1584087"/>
            <a:ext cx="4230394" cy="2960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84784"/>
            <a:ext cx="2835086" cy="33241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90857" y="5013176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Georgia" pitchFamily="18" charset="0"/>
              </a:rPr>
              <a:t>     Позже </a:t>
            </a:r>
            <a:r>
              <a:rPr lang="ru-RU" sz="2000" dirty="0">
                <a:latin typeface="Georgia" pitchFamily="18" charset="0"/>
              </a:rPr>
              <a:t>в своих воспоминаниях, командующий Ленинградского фронта генерал Жуков так  писал о ситуации в городе: "Обстановка для войск и жителей была настолько </a:t>
            </a:r>
            <a:r>
              <a:rPr lang="ru-RU" sz="2000" dirty="0" smtClean="0">
                <a:latin typeface="Georgia" pitchFamily="18" charset="0"/>
              </a:rPr>
              <a:t>тяжёлой</a:t>
            </a:r>
            <a:r>
              <a:rPr lang="ru-RU" sz="2000" dirty="0">
                <a:latin typeface="Georgia" pitchFamily="18" charset="0"/>
              </a:rPr>
              <a:t>, что, кроме советских людей, никто бы </a:t>
            </a:r>
            <a:r>
              <a:rPr lang="ru-RU" sz="2000" dirty="0" smtClean="0">
                <a:latin typeface="Georgia" pitchFamily="18" charset="0"/>
              </a:rPr>
              <a:t>её, </a:t>
            </a:r>
            <a:r>
              <a:rPr lang="ru-RU" sz="2000" dirty="0">
                <a:latin typeface="Georgia" pitchFamily="18" charset="0"/>
              </a:rPr>
              <a:t>пожалуй, не выдержал". </a:t>
            </a:r>
          </a:p>
        </p:txBody>
      </p:sp>
    </p:spTree>
    <p:extLst>
      <p:ext uri="{BB962C8B-B14F-4D97-AF65-F5344CB8AC3E}">
        <p14:creationId xmlns:p14="http://schemas.microsoft.com/office/powerpoint/2010/main" val="26886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013176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Georgia" pitchFamily="18" charset="0"/>
              </a:rPr>
              <a:t>     27 </a:t>
            </a:r>
            <a:r>
              <a:rPr lang="ru-RU" sz="2000" b="1" dirty="0">
                <a:latin typeface="Georgia" pitchFamily="18" charset="0"/>
              </a:rPr>
              <a:t>января 1944 года </a:t>
            </a:r>
            <a:r>
              <a:rPr lang="ru-RU" sz="2000" dirty="0">
                <a:latin typeface="Georgia" pitchFamily="18" charset="0"/>
              </a:rPr>
              <a:t>советские войска Ленинградского и </a:t>
            </a:r>
            <a:r>
              <a:rPr lang="ru-RU" sz="2000" dirty="0" err="1">
                <a:latin typeface="Georgia" pitchFamily="18" charset="0"/>
              </a:rPr>
              <a:t>Волховского</a:t>
            </a:r>
            <a:r>
              <a:rPr lang="ru-RU" sz="2000" dirty="0">
                <a:latin typeface="Georgia" pitchFamily="18" charset="0"/>
              </a:rPr>
              <a:t> фронтов прорвали блокадное кольцо. </a:t>
            </a:r>
          </a:p>
          <a:p>
            <a:pPr algn="just"/>
            <a:r>
              <a:rPr lang="ru-RU" sz="2000" dirty="0" smtClean="0">
                <a:latin typeface="Georgia" pitchFamily="18" charset="0"/>
              </a:rPr>
              <a:t>     Закончилась </a:t>
            </a:r>
            <a:r>
              <a:rPr lang="ru-RU" sz="2000" dirty="0">
                <a:latin typeface="Georgia" pitchFamily="18" charset="0"/>
              </a:rPr>
              <a:t>самая длительная и чудовищная блокада в мировой истории, которая длилась 900 дней и ночей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189145" cy="41764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867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7"/>
          <a:stretch/>
        </p:blipFill>
        <p:spPr>
          <a:xfrm>
            <a:off x="755576" y="332656"/>
            <a:ext cx="7740863" cy="54743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5879013"/>
            <a:ext cx="87559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Georgia" pitchFamily="18" charset="0"/>
              </a:rPr>
              <a:t>1 мая 1945 </a:t>
            </a:r>
            <a:r>
              <a:rPr lang="ru-RU" dirty="0" smtClean="0">
                <a:latin typeface="Georgia" pitchFamily="18" charset="0"/>
              </a:rPr>
              <a:t>года Ленинграду вручена медаль </a:t>
            </a:r>
            <a:r>
              <a:rPr lang="ru-RU" dirty="0">
                <a:latin typeface="Georgia" pitchFamily="18" charset="0"/>
              </a:rPr>
              <a:t>«Золотая Звезда» и </a:t>
            </a:r>
            <a:r>
              <a:rPr lang="ru-RU" dirty="0" smtClean="0">
                <a:latin typeface="Georgia" pitchFamily="18" charset="0"/>
              </a:rPr>
              <a:t>орден Ленина.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8 мая 1965 года городу Ленинграду </a:t>
            </a:r>
            <a:r>
              <a:rPr lang="ru-RU" dirty="0" smtClean="0">
                <a:latin typeface="Georgia" pitchFamily="18" charset="0"/>
              </a:rPr>
              <a:t>было  </a:t>
            </a:r>
            <a:r>
              <a:rPr lang="ru-RU" dirty="0">
                <a:latin typeface="Georgia" pitchFamily="18" charset="0"/>
              </a:rPr>
              <a:t>присвоено звание "Города-героя".</a:t>
            </a:r>
          </a:p>
        </p:txBody>
      </p:sp>
    </p:spTree>
    <p:extLst>
      <p:ext uri="{BB962C8B-B14F-4D97-AF65-F5344CB8AC3E}">
        <p14:creationId xmlns:p14="http://schemas.microsoft.com/office/powerpoint/2010/main" val="211629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99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Оборона  Брестской  крепости</a:t>
            </a:r>
            <a:endParaRPr lang="ru-RU" sz="3600" b="1" spc="50" dirty="0">
              <a:ln w="11430"/>
              <a:solidFill>
                <a:srgbClr val="9900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5" y="1196752"/>
            <a:ext cx="5619750" cy="53530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1168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251469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99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Битва  за  Берлин</a:t>
            </a:r>
            <a:endParaRPr lang="ru-RU" sz="3600" b="1" spc="50" dirty="0">
              <a:ln w="11430"/>
              <a:solidFill>
                <a:srgbClr val="9900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47064"/>
            <a:ext cx="5285684" cy="54782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5724128" y="1052736"/>
            <a:ext cx="30598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Georgia" pitchFamily="18" charset="0"/>
              </a:rPr>
              <a:t>     Битва </a:t>
            </a:r>
            <a:r>
              <a:rPr lang="ru-RU" sz="2000" dirty="0">
                <a:latin typeface="Georgia" pitchFamily="18" charset="0"/>
              </a:rPr>
              <a:t>за Берлин началась </a:t>
            </a:r>
            <a:r>
              <a:rPr lang="ru-RU" sz="2000" u="sng" dirty="0">
                <a:latin typeface="Georgia" pitchFamily="18" charset="0"/>
                <a:hlinkClick r:id="rId3" tooltip="1943"/>
              </a:rPr>
              <a:t>16 апреля </a:t>
            </a:r>
            <a:r>
              <a:rPr lang="ru-RU" sz="2000" dirty="0" smtClean="0">
                <a:latin typeface="Georgia" pitchFamily="18" charset="0"/>
              </a:rPr>
              <a:t>, </a:t>
            </a:r>
            <a:r>
              <a:rPr lang="ru-RU" sz="2000" dirty="0">
                <a:latin typeface="Georgia" pitchFamily="18" charset="0"/>
              </a:rPr>
              <a:t>и закончилась </a:t>
            </a:r>
            <a:r>
              <a:rPr lang="ru-RU" sz="2000" u="sng" dirty="0" smtClean="0">
                <a:latin typeface="Georgia" pitchFamily="18" charset="0"/>
                <a:hlinkClick r:id="rId3" tooltip="1943"/>
              </a:rPr>
              <a:t>8 мая 1945   года.</a:t>
            </a:r>
            <a:r>
              <a:rPr lang="ru-RU" sz="2000" dirty="0" smtClean="0">
                <a:latin typeface="Georgia" pitchFamily="18" charset="0"/>
              </a:rPr>
              <a:t> </a:t>
            </a:r>
          </a:p>
          <a:p>
            <a:pPr algn="just"/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smtClean="0">
                <a:latin typeface="Georgia" pitchFamily="18" charset="0"/>
              </a:rPr>
              <a:t>    По </a:t>
            </a:r>
            <a:r>
              <a:rPr lang="ru-RU" sz="2000" dirty="0">
                <a:latin typeface="Georgia" pitchFamily="18" charset="0"/>
              </a:rPr>
              <a:t>приказу Вермахта Берлин стал настоящим городом – крепостью. Каждая улица города была готова к длительным и кровопролитным боям</a:t>
            </a:r>
            <a:r>
              <a:rPr lang="ru-RU" sz="2000" dirty="0" smtClean="0">
                <a:latin typeface="Georgia" pitchFamily="18" charset="0"/>
              </a:rPr>
              <a:t>.</a:t>
            </a:r>
          </a:p>
          <a:p>
            <a:pPr algn="just"/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smtClean="0">
                <a:latin typeface="Georgia" pitchFamily="18" charset="0"/>
              </a:rPr>
              <a:t>      Немцы </a:t>
            </a:r>
            <a:r>
              <a:rPr lang="ru-RU" sz="2000" dirty="0">
                <a:latin typeface="Georgia" pitchFamily="18" charset="0"/>
              </a:rPr>
              <a:t>снимали войска с западного фронта и направляли их против Советских войск подходящих к Берлину</a:t>
            </a:r>
            <a:r>
              <a:rPr lang="ru-RU" sz="2000" dirty="0" smtClean="0">
                <a:latin typeface="Georgia" pitchFamily="18" charset="0"/>
              </a:rPr>
              <a:t>.</a:t>
            </a:r>
          </a:p>
          <a:p>
            <a:pPr algn="just"/>
            <a:endParaRPr lang="ru-RU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86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966136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Georgia" pitchFamily="18" charset="0"/>
              </a:rPr>
              <a:t>     Немцы </a:t>
            </a:r>
            <a:r>
              <a:rPr lang="ru-RU" sz="2000" dirty="0">
                <a:latin typeface="Georgia" pitchFamily="18" charset="0"/>
              </a:rPr>
              <a:t>бросили на оборону Берлина все свои силы. В боях за город, принимали участие даже немецкие ополченцы. Для защиты было создано три рубежа обороны. На улицах устраивали баррикады, делали завалы, окна домов служили бойницами. Немцы хотели  взять измором наши </a:t>
            </a:r>
            <a:r>
              <a:rPr lang="ru-RU" sz="2000" dirty="0" smtClean="0">
                <a:latin typeface="Georgia" pitchFamily="18" charset="0"/>
              </a:rPr>
              <a:t>войска </a:t>
            </a:r>
            <a:r>
              <a:rPr lang="ru-RU" sz="2000" dirty="0">
                <a:latin typeface="Georgia" pitchFamily="18" charset="0"/>
              </a:rPr>
              <a:t>и заставить их остановиться.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7" y="2831638"/>
            <a:ext cx="2664295" cy="21544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120" y="1556792"/>
            <a:ext cx="2117882" cy="28803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3391181" cy="23685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 t="3409" r="5143" b="3182"/>
          <a:stretch/>
        </p:blipFill>
        <p:spPr>
          <a:xfrm>
            <a:off x="467544" y="2924944"/>
            <a:ext cx="3128850" cy="19691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942120" y="346313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     </a:t>
            </a:r>
            <a:r>
              <a:rPr lang="ru-RU" sz="2000" dirty="0" smtClean="0">
                <a:latin typeface="Georgia" pitchFamily="18" charset="0"/>
              </a:rPr>
              <a:t>Советские </a:t>
            </a:r>
            <a:r>
              <a:rPr lang="ru-RU" sz="2000" dirty="0">
                <a:latin typeface="Georgia" pitchFamily="18" charset="0"/>
              </a:rPr>
              <a:t>генералы придумали новацию, ночную атаку на город с применением прожекторов.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3037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4718"/>
            <a:ext cx="8496944" cy="20307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2564904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Georgia" pitchFamily="18" charset="0"/>
              </a:rPr>
              <a:t>     Для </a:t>
            </a:r>
            <a:r>
              <a:rPr lang="ru-RU" sz="2000" dirty="0">
                <a:latin typeface="Georgia" pitchFamily="18" charset="0"/>
              </a:rPr>
              <a:t>штурма Берлина было привезено </a:t>
            </a:r>
            <a:r>
              <a:rPr lang="ru-RU" sz="2000" dirty="0" smtClean="0">
                <a:latin typeface="Georgia" pitchFamily="18" charset="0"/>
              </a:rPr>
              <a:t>7 миллионов </a:t>
            </a:r>
            <a:r>
              <a:rPr lang="ru-RU" sz="2000" dirty="0">
                <a:latin typeface="Georgia" pitchFamily="18" charset="0"/>
              </a:rPr>
              <a:t>снарядов, мин и бомб. За два дня до полномасштабного наступления, наши войска пошли в разведку боем. Немцы подумали, что началось наступление и двинули вперед резервы. Когда разведка зарылась, немцы решили, что русский штурм захлебнулся.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482641"/>
            <a:ext cx="2952328" cy="20912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" r="6114" b="8664"/>
          <a:stretch/>
        </p:blipFill>
        <p:spPr>
          <a:xfrm>
            <a:off x="323528" y="4278555"/>
            <a:ext cx="3528392" cy="23187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353" y="3888957"/>
            <a:ext cx="1746119" cy="27083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3710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293096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Georgia" pitchFamily="18" charset="0"/>
              </a:rPr>
              <a:t>     К </a:t>
            </a:r>
            <a:r>
              <a:rPr lang="ru-RU" sz="2000" dirty="0">
                <a:latin typeface="Georgia" pitchFamily="18" charset="0"/>
              </a:rPr>
              <a:t>утру была взята первая линия немецкой обороны. К 3-м часам дня была прорвана вторая линия обороны. Наступление нашей армии чуть поостыло, ибо наступавшие встретили сильное сопротивление </a:t>
            </a:r>
            <a:r>
              <a:rPr lang="ru-RU" sz="2000" dirty="0" err="1">
                <a:latin typeface="Georgia" pitchFamily="18" charset="0"/>
              </a:rPr>
              <a:t>Зееловских</a:t>
            </a:r>
            <a:r>
              <a:rPr lang="ru-RU" sz="2000" dirty="0">
                <a:latin typeface="Georgia" pitchFamily="18" charset="0"/>
              </a:rPr>
              <a:t>  высот, которые были своеобразным замком к Берлину. Наши войска стали обходить Берлин с юга и севера. </a:t>
            </a:r>
            <a:r>
              <a:rPr lang="ru-RU" sz="2000" dirty="0" err="1">
                <a:latin typeface="Georgia" pitchFamily="18" charset="0"/>
              </a:rPr>
              <a:t>Зееловские</a:t>
            </a:r>
            <a:r>
              <a:rPr lang="ru-RU" sz="2000" dirty="0">
                <a:latin typeface="Georgia" pitchFamily="18" charset="0"/>
              </a:rPr>
              <a:t> высоты были взяты и танки ринулись в образовавшийся оперативный простор.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b="9381"/>
          <a:stretch/>
        </p:blipFill>
        <p:spPr>
          <a:xfrm>
            <a:off x="1331640" y="332656"/>
            <a:ext cx="6480720" cy="40005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09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6056" y="1816363"/>
            <a:ext cx="35980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Georgia" pitchFamily="18" charset="0"/>
              </a:rPr>
              <a:t>     На </a:t>
            </a:r>
            <a:r>
              <a:rPr lang="ru-RU" sz="2000" dirty="0">
                <a:latin typeface="Georgia" pitchFamily="18" charset="0"/>
              </a:rPr>
              <a:t>пятый день наступления на Берлин, артиллерия вела огонь уже по самому городу. Через 10 дней ожесточенных боев город был полностью окружен. </a:t>
            </a:r>
            <a:endParaRPr lang="ru-RU" sz="2000" dirty="0" smtClean="0">
              <a:latin typeface="Georgia" pitchFamily="18" charset="0"/>
            </a:endParaRPr>
          </a:p>
          <a:p>
            <a:pPr algn="just"/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smtClean="0">
                <a:latin typeface="Georgia" pitchFamily="18" charset="0"/>
              </a:rPr>
              <a:t>    Активно </a:t>
            </a:r>
            <a:r>
              <a:rPr lang="ru-RU" sz="2000" dirty="0">
                <a:latin typeface="Georgia" pitchFamily="18" charset="0"/>
              </a:rPr>
              <a:t>действовали штурмовые группы разрывавшие оборону города. 11 тысяч орудий обеспечивали пехотинцам поддержку в боях. Вскоре Берлин был взят Советскими войсками.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72" y="404664"/>
            <a:ext cx="4424767" cy="58326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37639"/>
            <a:ext cx="2232248" cy="14744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307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2040" y="3129454"/>
            <a:ext cx="3744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Georgia" pitchFamily="18" charset="0"/>
              </a:rPr>
              <a:t>     Взятие </a:t>
            </a:r>
            <a:r>
              <a:rPr lang="ru-RU" sz="2000" dirty="0">
                <a:latin typeface="Georgia" pitchFamily="18" charset="0"/>
              </a:rPr>
              <a:t>Берлина  означало победу СССР в </a:t>
            </a:r>
            <a:r>
              <a:rPr lang="ru-RU" sz="2000" u="sng" dirty="0">
                <a:latin typeface="Georgia" pitchFamily="18" charset="0"/>
                <a:hlinkClick r:id="rId2"/>
              </a:rPr>
              <a:t>Великой Отечественной Войне</a:t>
            </a:r>
            <a:r>
              <a:rPr lang="ru-RU" sz="2000" dirty="0">
                <a:latin typeface="Georgia" pitchFamily="18" charset="0"/>
              </a:rPr>
              <a:t>, а также полную капитуляцию и падение существующего в Германии режима.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3284"/>
            <a:ext cx="4104456" cy="61566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8333" y1="75694" x2="28333" y2="75694"/>
                        <a14:foregroundMark x1="28167" y1="94792" x2="28167" y2="94792"/>
                        <a14:foregroundMark x1="25833" y1="46875" x2="25833" y2="46875"/>
                        <a14:foregroundMark x1="31667" y1="19792" x2="31667" y2="19792"/>
                        <a14:foregroundMark x1="36000" y1="11458" x2="36000" y2="11458"/>
                        <a14:foregroundMark x1="44000" y1="23438" x2="44000" y2="23438"/>
                        <a14:foregroundMark x1="38500" y1="3819" x2="43000" y2="45313"/>
                        <a14:foregroundMark x1="17000" y1="24132" x2="11667" y2="47569"/>
                        <a14:foregroundMark x1="20833" y1="69965" x2="20500" y2="73958"/>
                        <a14:foregroundMark x1="32500" y1="86979" x2="32500" y2="86979"/>
                        <a14:foregroundMark x1="33833" y1="93924" x2="33833" y2="93924"/>
                        <a14:foregroundMark x1="19500" y1="94097" x2="19500" y2="94097"/>
                        <a14:foregroundMark x1="37000" y1="91146" x2="37000" y2="91146"/>
                        <a14:foregroundMark x1="24333" y1="2604" x2="24333" y2="2604"/>
                        <a14:foregroundMark x1="29333" y1="2604" x2="29333" y2="2604"/>
                        <a14:foregroundMark x1="26167" y1="97569" x2="26167" y2="97569"/>
                        <a14:foregroundMark x1="25000" y1="3299" x2="25000" y2="3299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32656"/>
            <a:ext cx="2743200" cy="26334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80" y="5402780"/>
            <a:ext cx="1800200" cy="114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4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0688"/>
            <a:ext cx="8229600" cy="5760640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ru-RU" u="sng" dirty="0" smtClean="0">
                <a:hlinkClick r:id="rId2"/>
              </a:rPr>
              <a:t>http://vesti.kz/ru_society/48938/</a:t>
            </a:r>
            <a:endParaRPr lang="ru-RU" dirty="0" smtClean="0"/>
          </a:p>
          <a:p>
            <a:pPr lvl="0"/>
            <a:r>
              <a:rPr lang="ru-RU" u="sng" dirty="0" smtClean="0">
                <a:hlinkClick r:id="rId3"/>
              </a:rPr>
              <a:t>http://pirates-life.ru/forum/71-462-1</a:t>
            </a:r>
            <a:endParaRPr lang="ru-RU" dirty="0" smtClean="0"/>
          </a:p>
          <a:p>
            <a:pPr lvl="0"/>
            <a:r>
              <a:rPr lang="ru-RU" u="sng" dirty="0" smtClean="0">
                <a:hlinkClick r:id="rId4"/>
              </a:rPr>
              <a:t>http://abunda.ru/40154-vtoraya-mirovaya-vojna-v-fotografiyax-99-foto.html</a:t>
            </a:r>
            <a:r>
              <a:rPr lang="ru-RU" dirty="0" smtClean="0"/>
              <a:t> </a:t>
            </a:r>
          </a:p>
          <a:p>
            <a:pPr lvl="0"/>
            <a:r>
              <a:rPr lang="ru-RU" u="sng" dirty="0" smtClean="0">
                <a:hlinkClick r:id="rId5"/>
              </a:rPr>
              <a:t>http://golos-iudei.com/vsio/</a:t>
            </a:r>
            <a:endParaRPr lang="ru-RU" dirty="0" smtClean="0"/>
          </a:p>
          <a:p>
            <a:pPr lvl="0"/>
            <a:r>
              <a:rPr lang="ru-RU" u="sng" dirty="0" smtClean="0">
                <a:hlinkClick r:id="rId6"/>
              </a:rPr>
              <a:t>http://www.respek.info/index.php?page=25</a:t>
            </a:r>
            <a:endParaRPr lang="ru-RU" dirty="0" smtClean="0"/>
          </a:p>
          <a:p>
            <a:pPr lvl="0"/>
            <a:r>
              <a:rPr lang="ru-RU" u="sng" dirty="0" smtClean="0">
                <a:hlinkClick r:id="rId7"/>
              </a:rPr>
              <a:t>http://kainsksib.ru/123/index.php?act=Print&amp;client=printer&amp;f=40&amp;t=2227</a:t>
            </a:r>
            <a:endParaRPr lang="ru-RU" dirty="0" smtClean="0"/>
          </a:p>
          <a:p>
            <a:pPr lvl="0"/>
            <a:r>
              <a:rPr lang="ru-RU" u="sng" dirty="0" smtClean="0">
                <a:hlinkClick r:id="rId8"/>
              </a:rPr>
              <a:t>http://savok.name/230-kartiny_voina.html</a:t>
            </a:r>
            <a:endParaRPr lang="ru-RU" dirty="0" smtClean="0"/>
          </a:p>
          <a:p>
            <a:pPr lvl="0"/>
            <a:r>
              <a:rPr lang="ru-RU" u="sng" dirty="0" smtClean="0">
                <a:hlinkClick r:id="rId9"/>
              </a:rPr>
              <a:t>http://www-ki-old.rada.crimea.ua/nomera/2011/033/remember.html</a:t>
            </a:r>
            <a:endParaRPr lang="ru-RU" dirty="0" smtClean="0"/>
          </a:p>
          <a:p>
            <a:pPr lvl="0"/>
            <a:r>
              <a:rPr lang="ru-RU" u="sng" dirty="0" smtClean="0">
                <a:hlinkClick r:id="rId10"/>
              </a:rPr>
              <a:t>http://pk.russiaregionpress.ru/archives/4548</a:t>
            </a:r>
            <a:endParaRPr lang="ru-RU" dirty="0" smtClean="0"/>
          </a:p>
          <a:p>
            <a:pPr lvl="0"/>
            <a:r>
              <a:rPr lang="ru-RU" u="sng" dirty="0" smtClean="0">
                <a:hlinkClick r:id="rId11"/>
              </a:rPr>
              <a:t>http://nevsepic.com.ua/art-i-risovanaya-grafika/page,2,2081-s-dnem-pobedy-hudozhniki-o-voyne-183-rabot.html</a:t>
            </a:r>
            <a:endParaRPr lang="ru-RU" dirty="0" smtClean="0"/>
          </a:p>
          <a:p>
            <a:pPr lvl="0"/>
            <a:r>
              <a:rPr lang="ru-RU" u="sng" dirty="0" smtClean="0">
                <a:hlinkClick r:id="rId12"/>
              </a:rPr>
              <a:t>http://thebester.ru/blog/poznavatelno/15353.html</a:t>
            </a:r>
            <a:endParaRPr lang="ru-RU" dirty="0" smtClean="0"/>
          </a:p>
          <a:p>
            <a:pPr lvl="0"/>
            <a:r>
              <a:rPr lang="ru-RU" u="sng" dirty="0" smtClean="0">
                <a:hlinkClick r:id="rId13"/>
              </a:rPr>
              <a:t>http://artmader.com/pictures/plakati-i-lozungi-ussr-vo-vremya-voini/</a:t>
            </a:r>
            <a:endParaRPr lang="ru-RU" dirty="0" smtClean="0"/>
          </a:p>
          <a:p>
            <a:pPr lvl="0"/>
            <a:r>
              <a:rPr lang="ru-RU" u="sng" dirty="0" smtClean="0">
                <a:hlinkClick r:id="rId14"/>
              </a:rPr>
              <a:t>http://knigopoisk.net/knigi/62069/Smolenskoe_srazhenie_1941.htmls</a:t>
            </a:r>
            <a:endParaRPr lang="ru-RU" dirty="0" smtClean="0"/>
          </a:p>
          <a:p>
            <a:pPr lvl="0"/>
            <a:r>
              <a:rPr lang="ru-RU" u="sng" dirty="0" smtClean="0">
                <a:hlinkClick r:id="rId15"/>
              </a:rPr>
              <a:t>http://www.proza.ru/2009/09/30/1251</a:t>
            </a:r>
            <a:endParaRPr lang="ru-RU" dirty="0" smtClean="0"/>
          </a:p>
          <a:p>
            <a:pPr lvl="0"/>
            <a:r>
              <a:rPr lang="ru-RU" u="sng" dirty="0" smtClean="0">
                <a:hlinkClick r:id="rId16"/>
              </a:rPr>
              <a:t>http://fotki.yandex.ru/users/alexr1981/view/381746/</a:t>
            </a:r>
            <a:endParaRPr lang="ru-RU" dirty="0" smtClean="0"/>
          </a:p>
          <a:p>
            <a:pPr lvl="0"/>
            <a:r>
              <a:rPr lang="ru-RU" u="sng" dirty="0" smtClean="0">
                <a:hlinkClick r:id="rId17"/>
              </a:rPr>
              <a:t>http://www.panphoto.spb.ru/files/pages/page017.htm</a:t>
            </a:r>
            <a:endParaRPr lang="ru-RU" dirty="0" smtClean="0"/>
          </a:p>
          <a:p>
            <a:pPr lvl="0"/>
            <a:r>
              <a:rPr lang="ru-RU" u="sng" dirty="0" smtClean="0">
                <a:hlinkClick r:id="rId18"/>
              </a:rPr>
              <a:t>http://yurginskoe.ru/news/27_janvarja_den_snjatija_blokady_goroda_leningrada_fotografii/2011-01-27-68</a:t>
            </a:r>
            <a:endParaRPr lang="ru-RU" dirty="0" smtClean="0"/>
          </a:p>
          <a:p>
            <a:pPr lvl="0"/>
            <a:r>
              <a:rPr lang="ru-RU" u="sng" dirty="0" smtClean="0">
                <a:hlinkClick r:id="rId19"/>
              </a:rPr>
              <a:t>http://honda-club.ru/forum/showthread.php?t=16444</a:t>
            </a:r>
            <a:endParaRPr lang="ru-RU" dirty="0" smtClean="0"/>
          </a:p>
          <a:p>
            <a:pPr lvl="0"/>
            <a:r>
              <a:rPr lang="ru-RU" u="sng" dirty="0" smtClean="0">
                <a:hlinkClick r:id="rId20"/>
              </a:rPr>
              <a:t>http://www.museumpereslavl.ru/event.php?id=147</a:t>
            </a:r>
            <a:endParaRPr lang="ru-RU" dirty="0" smtClean="0"/>
          </a:p>
          <a:p>
            <a:pPr lvl="0"/>
            <a:r>
              <a:rPr lang="ru-RU" u="sng" dirty="0" smtClean="0">
                <a:hlinkClick r:id="rId21"/>
              </a:rPr>
              <a:t>http://ww2history.ru/fakts/page/2/</a:t>
            </a:r>
            <a:endParaRPr lang="ru-RU" dirty="0" smtClean="0"/>
          </a:p>
          <a:p>
            <a:pPr lvl="0"/>
            <a:r>
              <a:rPr lang="ru-RU" u="sng" dirty="0" smtClean="0">
                <a:hlinkClick r:id="rId22"/>
              </a:rPr>
              <a:t>http://klub31.ru/action.php?ocd=view&amp;id=668</a:t>
            </a:r>
            <a:endParaRPr lang="ru-RU" dirty="0" smtClean="0"/>
          </a:p>
          <a:p>
            <a:pPr lvl="0"/>
            <a:r>
              <a:rPr lang="ru-RU" u="sng" dirty="0" smtClean="0">
                <a:hlinkClick r:id="rId23"/>
              </a:rPr>
              <a:t>http://musilc.tonnel.ru/?l=cal&amp;aid=330&amp;godik=2013</a:t>
            </a:r>
            <a:endParaRPr lang="ru-RU" dirty="0" smtClean="0"/>
          </a:p>
          <a:p>
            <a:pPr lvl="0"/>
            <a:r>
              <a:rPr lang="ru-RU" u="sng" dirty="0" smtClean="0">
                <a:hlinkClick r:id="rId24"/>
              </a:rPr>
              <a:t>http://www.sovposters.ru/view/793</a:t>
            </a:r>
            <a:endParaRPr lang="ru-RU" dirty="0" smtClean="0"/>
          </a:p>
          <a:p>
            <a:pPr lvl="0"/>
            <a:r>
              <a:rPr lang="ru-RU" u="sng" dirty="0" smtClean="0">
                <a:hlinkClick r:id="rId25"/>
              </a:rPr>
              <a:t>http://www.liveinternet.ru/users/3387964/quotes/page69.html</a:t>
            </a:r>
            <a:endParaRPr lang="ru-RU" dirty="0" smtClean="0"/>
          </a:p>
          <a:p>
            <a:pPr lvl="0"/>
            <a:r>
              <a:rPr lang="ru-RU" u="sng" dirty="0" smtClean="0">
                <a:hlinkClick r:id="rId26"/>
              </a:rPr>
              <a:t>http://rsi-vtv2.clan.su/publ/shturm_rejkhstaga/1-1-0-112</a:t>
            </a:r>
            <a:endParaRPr lang="ru-RU" dirty="0" smtClean="0"/>
          </a:p>
          <a:p>
            <a:pPr lvl="0"/>
            <a:r>
              <a:rPr lang="ru-RU" u="sng" dirty="0" smtClean="0">
                <a:hlinkClick r:id="rId27"/>
              </a:rPr>
              <a:t>http://www.boxworld.ru/tags/%C4%E5%ED%FC+%CF%EE%E1%E5%E4%FB/</a:t>
            </a:r>
            <a:endParaRPr lang="ru-RU" dirty="0" smtClean="0"/>
          </a:p>
          <a:p>
            <a:pPr lvl="0"/>
            <a:r>
              <a:rPr lang="ru-RU" u="sng" dirty="0" smtClean="0">
                <a:hlinkClick r:id="rId28"/>
              </a:rPr>
              <a:t>http://www.marinadevyatova.ru/forum/viewtopic.php?pid=19692</a:t>
            </a:r>
            <a:endParaRPr lang="ru-RU" dirty="0" smtClean="0"/>
          </a:p>
          <a:p>
            <a:pPr lvl="0"/>
            <a:r>
              <a:rPr lang="ru-RU" u="sng" dirty="0" smtClean="0">
                <a:hlinkClick r:id="rId29"/>
              </a:rPr>
              <a:t>http://www.rewalls.com/download/33522/1366x768/</a:t>
            </a:r>
            <a:endParaRPr lang="ru-RU" dirty="0" smtClean="0"/>
          </a:p>
          <a:p>
            <a:pPr lvl="0"/>
            <a:r>
              <a:rPr lang="ru-RU" u="sng" dirty="0" smtClean="0">
                <a:hlinkClick r:id="rId8"/>
              </a:rPr>
              <a:t>http://savok.name/230-kartiny_voina.html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908720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100000" l="0" r="100000">
                        <a14:foregroundMark x1="16477" y1="70465" x2="23409" y2="74419"/>
                        <a14:foregroundMark x1="23977" y1="75116" x2="32273" y2="72791"/>
                        <a14:foregroundMark x1="32045" y1="74419" x2="54432" y2="60930"/>
                        <a14:foregroundMark x1="24432" y1="68140" x2="24432" y2="68140"/>
                        <a14:foregroundMark x1="16364" y1="74186" x2="16818" y2="79070"/>
                        <a14:foregroundMark x1="20114" y1="74884" x2="23409" y2="97209"/>
                        <a14:foregroundMark x1="23182" y1="76512" x2="29659" y2="90698"/>
                        <a14:foregroundMark x1="32500" y1="75349" x2="36477" y2="80000"/>
                        <a14:foregroundMark x1="38750" y1="70698" x2="44318" y2="79070"/>
                        <a14:foregroundMark x1="50455" y1="73953" x2="51818" y2="80000"/>
                        <a14:foregroundMark x1="51818" y1="74186" x2="55455" y2="86047"/>
                        <a14:foregroundMark x1="55341" y1="73953" x2="75909" y2="77209"/>
                        <a14:foregroundMark x1="63977" y1="78837" x2="71364" y2="88140"/>
                        <a14:foregroundMark x1="52045" y1="69535" x2="57727" y2="66047"/>
                        <a14:foregroundMark x1="77614" y1="84186" x2="78523" y2="8651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53136"/>
            <a:ext cx="8712968" cy="21575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116632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99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Источники:</a:t>
            </a:r>
            <a:endParaRPr lang="ru-RU" sz="3200" b="1" spc="50" dirty="0">
              <a:ln w="11430"/>
              <a:solidFill>
                <a:srgbClr val="9900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81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77072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Georgia" pitchFamily="18" charset="0"/>
              </a:rPr>
              <a:t>22 июня в </a:t>
            </a:r>
            <a:r>
              <a:rPr lang="ru-RU" sz="2000" dirty="0" smtClean="0">
                <a:latin typeface="Georgia" pitchFamily="18" charset="0"/>
              </a:rPr>
              <a:t>4:15 </a:t>
            </a:r>
            <a:r>
              <a:rPr lang="ru-RU" sz="2000" dirty="0">
                <a:latin typeface="Georgia" pitchFamily="18" charset="0"/>
              </a:rPr>
              <a:t>по крепости был открыт артиллерийский огонь, заставший гарнизон врасплох. В результате были уничтожены склады, водопровод, прервана связь, нанесены крупные потери гарнизону. В 4:45 начался штурм. Неожиданность атаки привела к тому, что единого скоординированного сопротивления гарнизон оказать не смог и был разбит на несколько отдельных очагов. Сильное сопротивление немцы встретили на Волынском и особенно на Кобринском укреплении, где дело дошло до штыковых атак.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0648"/>
            <a:ext cx="6912768" cy="38711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234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373216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Georgia" pitchFamily="18" charset="0"/>
              </a:rPr>
              <a:t>Ежедневно защитникам крепости приходилось отбивать 7—8 </a:t>
            </a:r>
            <a:r>
              <a:rPr lang="ru-RU" sz="2000" dirty="0" smtClean="0">
                <a:latin typeface="Georgia" pitchFamily="18" charset="0"/>
              </a:rPr>
              <a:t>атак</a:t>
            </a:r>
            <a:r>
              <a:rPr lang="ru-RU" sz="2000" dirty="0">
                <a:latin typeface="Georgia" pitchFamily="18" charset="0"/>
              </a:rPr>
              <a:t>.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>
                <a:latin typeface="Georgia" pitchFamily="18" charset="0"/>
              </a:rPr>
              <a:t>По показаниям свидетелей, стрельба слышалась из крепости до начала августа</a:t>
            </a:r>
            <a:r>
              <a:rPr lang="ru-RU" sz="2000" dirty="0" smtClean="0">
                <a:latin typeface="Georgia" pitchFamily="18" charset="0"/>
              </a:rPr>
              <a:t>. </a:t>
            </a:r>
            <a:r>
              <a:rPr lang="ru-RU" sz="2000" dirty="0">
                <a:latin typeface="Georgia" pitchFamily="18" charset="0"/>
              </a:rPr>
              <a:t>Одна из надписей в крепости гласит: «</a:t>
            </a:r>
            <a:r>
              <a:rPr lang="ru-RU" sz="2000" i="1" u="sng" dirty="0">
                <a:latin typeface="Georgia" pitchFamily="18" charset="0"/>
                <a:hlinkClick r:id="rId2" tooltip="Я умираю, но не сдаюсь! Прощай, Родина"/>
              </a:rPr>
              <a:t>Я умираю, но не сдаюсь. Прощай, Родина. 20/VII-41</a:t>
            </a:r>
            <a:r>
              <a:rPr lang="ru-RU" sz="2000" dirty="0">
                <a:latin typeface="Georgia" pitchFamily="18" charset="0"/>
              </a:rPr>
              <a:t>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50" y1="10167" x2="99250" y2="14167"/>
                        <a14:foregroundMark x1="1375" y1="77833" x2="99875" y2="79000"/>
                        <a14:foregroundMark x1="19625" y1="63000" x2="99500" y2="60500"/>
                        <a14:foregroundMark x1="60625" y1="45000" x2="99500" y2="45167"/>
                        <a14:foregroundMark x1="62375" y1="53167" x2="62375" y2="53167"/>
                        <a14:foregroundMark x1="69375" y1="56000" x2="69375" y2="56000"/>
                        <a14:foregroundMark x1="66625" y1="32500" x2="66625" y2="32500"/>
                        <a14:foregroundMark x1="13750" y1="82833" x2="14500" y2="78500"/>
                        <a14:foregroundMark x1="2125" y1="51833" x2="80500" y2="17667"/>
                        <a14:foregroundMark x1="33125" y1="21167" x2="33125" y2="21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165760"/>
            <a:ext cx="3471218" cy="278352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89001"/>
            <a:ext cx="3533395" cy="22842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95536" y="226679"/>
            <a:ext cx="4536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Georgia" pitchFamily="18" charset="0"/>
              </a:rPr>
              <a:t>     Ночью 28 июня раненый начальник 9-ой погранзаставы </a:t>
            </a:r>
            <a:r>
              <a:rPr lang="ru-RU" sz="2000" dirty="0" err="1" smtClean="0">
                <a:latin typeface="Georgia" pitchFamily="18" charset="0"/>
              </a:rPr>
              <a:t>Кижеватов</a:t>
            </a:r>
            <a:r>
              <a:rPr lang="ru-RU" sz="2000" dirty="0" smtClean="0">
                <a:latin typeface="Georgia" pitchFamily="18" charset="0"/>
              </a:rPr>
              <a:t> Андрей Митрофанович приказал оставшимся бойцам прорываться к своим. А сам решил остаться и продолжать борьбу. </a:t>
            </a:r>
          </a:p>
          <a:p>
            <a:pPr algn="just"/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smtClean="0">
                <a:latin typeface="Georgia" pitchFamily="18" charset="0"/>
              </a:rPr>
              <a:t>    Это был первый приказ, который солдаты отказались выполнять. Они остались со своим командиром.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04664"/>
            <a:ext cx="1632275" cy="26170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073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89040"/>
            <a:ext cx="3899850" cy="25193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96752"/>
            <a:ext cx="3489567" cy="23214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24293" y="332656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Georgia" pitchFamily="18" charset="0"/>
              </a:rPr>
              <a:t>Защитники крепости остались без еды, без воды, но настроение бойцов передаёт надпись на стене каземата: «Умрём, но из крепости не уйдём»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766" y="3789040"/>
            <a:ext cx="3812653" cy="25913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347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4150"/>
            <a:ext cx="3131840" cy="23488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00" y="1509990"/>
            <a:ext cx="5224416" cy="39223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47611" y="5373216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u="sng" dirty="0">
                <a:latin typeface="Georgia" pitchFamily="18" charset="0"/>
                <a:hlinkClick r:id="rId4" tooltip="8 мая"/>
              </a:rPr>
              <a:t>8 мая</a:t>
            </a:r>
            <a:r>
              <a:rPr lang="ru-RU" sz="2400" i="1" dirty="0">
                <a:latin typeface="Georgia" pitchFamily="18" charset="0"/>
              </a:rPr>
              <a:t> </a:t>
            </a:r>
            <a:r>
              <a:rPr lang="ru-RU" sz="2400" i="1" u="sng" dirty="0">
                <a:latin typeface="Georgia" pitchFamily="18" charset="0"/>
                <a:hlinkClick r:id="rId5" tooltip="1965 год"/>
              </a:rPr>
              <a:t>1965 года</a:t>
            </a:r>
            <a:r>
              <a:rPr lang="ru-RU" sz="2400" i="1" dirty="0">
                <a:latin typeface="Georgia" pitchFamily="18" charset="0"/>
              </a:rPr>
              <a:t> </a:t>
            </a:r>
            <a:r>
              <a:rPr lang="ru-RU" sz="2400" dirty="0">
                <a:latin typeface="Georgia" pitchFamily="18" charset="0"/>
              </a:rPr>
              <a:t>Брестской крепости присвоено звание </a:t>
            </a:r>
            <a:endParaRPr lang="ru-RU" sz="2400" dirty="0" smtClean="0">
              <a:latin typeface="Georgia" pitchFamily="18" charset="0"/>
            </a:endParaRPr>
          </a:p>
          <a:p>
            <a:pPr algn="ctr"/>
            <a:r>
              <a:rPr lang="ru-RU" sz="2400" i="1" u="sng" dirty="0" smtClean="0">
                <a:latin typeface="Georgia" pitchFamily="18" charset="0"/>
                <a:hlinkClick r:id="rId6" tooltip="Города-герои"/>
              </a:rPr>
              <a:t>крепость-герой</a:t>
            </a:r>
            <a:r>
              <a:rPr lang="ru-RU" sz="2400" i="1" dirty="0">
                <a:latin typeface="Georg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836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3322" y="26064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99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Битва  за  Москву</a:t>
            </a:r>
            <a:endParaRPr lang="ru-RU" sz="3600" b="1" spc="50" dirty="0">
              <a:ln w="11430"/>
              <a:solidFill>
                <a:srgbClr val="9900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13"/>
          <a:stretch/>
        </p:blipFill>
        <p:spPr>
          <a:xfrm>
            <a:off x="477545" y="951262"/>
            <a:ext cx="3950439" cy="55855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499992" y="1196752"/>
            <a:ext cx="43204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Georgia" pitchFamily="18" charset="0"/>
              </a:rPr>
              <a:t> Битва за Москву, которая началась в сентябре 1941 года, была одна из самых кровопролитных сражений </a:t>
            </a:r>
            <a:r>
              <a:rPr lang="ru-RU" sz="2400" dirty="0" smtClean="0">
                <a:latin typeface="Georgia" pitchFamily="18" charset="0"/>
              </a:rPr>
              <a:t>времён </a:t>
            </a:r>
          </a:p>
          <a:p>
            <a:pPr algn="ctr"/>
            <a:r>
              <a:rPr lang="ru-RU" sz="2400" i="1" u="sng" dirty="0" smtClean="0">
                <a:latin typeface="Georgia" pitchFamily="18" charset="0"/>
                <a:hlinkClick r:id="rId4"/>
              </a:rPr>
              <a:t>Великой </a:t>
            </a:r>
            <a:r>
              <a:rPr lang="ru-RU" sz="2400" i="1" u="sng" dirty="0">
                <a:latin typeface="Georgia" pitchFamily="18" charset="0"/>
                <a:hlinkClick r:id="rId4"/>
              </a:rPr>
              <a:t>Отечественной войны</a:t>
            </a:r>
            <a:r>
              <a:rPr lang="ru-RU" sz="2400" i="1" dirty="0" smtClean="0">
                <a:latin typeface="Georgia" pitchFamily="18" charset="0"/>
              </a:rPr>
              <a:t>.</a:t>
            </a:r>
          </a:p>
          <a:p>
            <a:pPr algn="ctr"/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2400" dirty="0">
                <a:latin typeface="Georgia" pitchFamily="18" charset="0"/>
              </a:rPr>
              <a:t>За три месяца войска гитлеровской Германии успели вплотную подойти к столице. Операция по захвату города имела название «Тайфун», которая началась 30 сентября.</a:t>
            </a:r>
          </a:p>
        </p:txBody>
      </p:sp>
    </p:spTree>
    <p:extLst>
      <p:ext uri="{BB962C8B-B14F-4D97-AF65-F5344CB8AC3E}">
        <p14:creationId xmlns:p14="http://schemas.microsoft.com/office/powerpoint/2010/main" val="104714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013176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Georgia" pitchFamily="18" charset="0"/>
              </a:rPr>
              <a:t>Первый этап битвы за Москву 30.09.1941 - </a:t>
            </a:r>
            <a:r>
              <a:rPr lang="ru-RU" sz="2000" dirty="0" smtClean="0">
                <a:latin typeface="Georgia" pitchFamily="18" charset="0"/>
              </a:rPr>
              <a:t>5.12.1941 г. </a:t>
            </a:r>
            <a:r>
              <a:rPr lang="ru-RU" sz="2000" dirty="0">
                <a:latin typeface="Georgia" pitchFamily="18" charset="0"/>
              </a:rPr>
              <a:t>носил оборонительный характер. Второй этап 5.12.1941 - </a:t>
            </a:r>
            <a:r>
              <a:rPr lang="ru-RU" sz="2000" dirty="0" smtClean="0">
                <a:latin typeface="Georgia" pitchFamily="18" charset="0"/>
              </a:rPr>
              <a:t>20.04.1942 г. - </a:t>
            </a:r>
            <a:r>
              <a:rPr lang="ru-RU" sz="2000" dirty="0">
                <a:latin typeface="Georgia" pitchFamily="18" charset="0"/>
              </a:rPr>
              <a:t>это контрнаступление Советской Армии, а с января </a:t>
            </a:r>
            <a:r>
              <a:rPr lang="ru-RU" sz="2000" dirty="0" smtClean="0">
                <a:latin typeface="Georgia" pitchFamily="18" charset="0"/>
              </a:rPr>
              <a:t>1942 </a:t>
            </a:r>
            <a:r>
              <a:rPr lang="ru-RU" sz="2000" dirty="0">
                <a:latin typeface="Georgia" pitchFamily="18" charset="0"/>
              </a:rPr>
              <a:t>года и вовсе мощное наступление на врага.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328" y="548680"/>
            <a:ext cx="5715000" cy="37052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704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1460</Words>
  <Application>Microsoft Office PowerPoint</Application>
  <PresentationFormat>Экран (4:3)</PresentationFormat>
  <Paragraphs>108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</vt:lpstr>
      <vt:lpstr>Calibri</vt:lpstr>
      <vt:lpstr>Georgia</vt:lpstr>
      <vt:lpstr>Impact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Мария</cp:lastModifiedBy>
  <cp:revision>40</cp:revision>
  <dcterms:modified xsi:type="dcterms:W3CDTF">2020-04-06T15:43:15Z</dcterms:modified>
</cp:coreProperties>
</file>